
<file path=[Content_Types].xml><?xml version="1.0" encoding="utf-8"?>
<Types xmlns="http://schemas.openxmlformats.org/package/2006/content-types"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6858000" cy="12192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/>
        <a:schemeClr val="dk1"/>
      </a:tcTxStyle>
      <a:tcStyle>
        <a:tcBdr>
          <a:left>
            <a:ln w="12700">
              <a:solidFill>
                <a:schemeClr val="lt1"/>
              </a:solidFill>
              <a:prstDash val="solid"/>
            </a:ln>
          </a:left>
          <a:right>
            <a:ln w="12700">
              <a:solidFill>
                <a:schemeClr val="lt1"/>
              </a:solidFill>
              <a:prstDash val="solid"/>
            </a:ln>
          </a:right>
          <a:top>
            <a:ln w="12700">
              <a:solidFill>
                <a:schemeClr val="lt1"/>
              </a:solidFill>
              <a:prstDash val="solid"/>
            </a:ln>
          </a:top>
          <a:bottom>
            <a:ln w="12700">
              <a:solidFill>
                <a:schemeClr val="lt1"/>
              </a:solidFill>
              <a:prstDash val="solid"/>
            </a:ln>
          </a:bottom>
          <a:insideH>
            <a:ln w="12700">
              <a:solidFill>
                <a:schemeClr val="lt1"/>
              </a:solidFill>
              <a:prstDash val="solid"/>
            </a:ln>
          </a:insideH>
          <a:insideV>
            <a:ln w="12700">
              <a:solidFill>
                <a:schemeClr val="lt1"/>
              </a:solidFill>
              <a:prstDash val="solid"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/>
        <a:schemeClr val="lt1"/>
      </a:tcTxStyle>
      <a:tcStyle>
        <a:tcBdr>
          <a:top>
            <a:ln w="38100">
              <a:solidFill>
                <a:schemeClr val="lt1"/>
              </a:solidFill>
              <a:prstDash val="solid"/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/>
        <a:schemeClr val="lt1"/>
      </a:tcTxStyle>
      <a:tcStyle>
        <a:tcBdr>
          <a:bottom>
            <a:ln w="38100">
              <a:solidFill>
                <a:schemeClr val="lt1"/>
              </a:solidFill>
              <a:prstDash val="soli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Group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defPPr/>
            <a:lvl1pPr lvl="0" algn="ctr">
              <a:defRPr sz="6000"/>
            </a:lvl1pPr>
          </a:lstStyle>
          <a:p>
            <a:r>
              <a:t>Образец заголовка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defPPr/>
            <a:lvl1pPr marL="0" lvl="0" indent="0" algn="ctr">
              <a:buNone/>
              <a:defRPr sz="2400"/>
            </a:lvl1pPr>
            <a:lvl2pPr marL="457200" lvl="1" indent="0" algn="ctr">
              <a:buNone/>
              <a:defRPr sz="2000"/>
            </a:lvl2pPr>
            <a:lvl3pPr marL="914400" lvl="2" indent="0" algn="ctr">
              <a:buNone/>
              <a:defRPr sz="1800"/>
            </a:lvl3pPr>
            <a:lvl4pPr marL="1371600" lvl="3" indent="0" algn="ctr">
              <a:buNone/>
              <a:defRPr sz="1600"/>
            </a:lvl4pPr>
            <a:lvl5pPr marL="1828800" lvl="4" indent="0" algn="ctr">
              <a:buNone/>
              <a:defRPr sz="1600"/>
            </a:lvl5pPr>
            <a:lvl6pPr marL="2286000" lvl="5" indent="0" algn="ctr">
              <a:buNone/>
              <a:defRPr sz="1600"/>
            </a:lvl6pPr>
            <a:lvl7pPr marL="2743200" lvl="6" indent="0" algn="ctr">
              <a:buNone/>
              <a:defRPr sz="1600"/>
            </a:lvl7pPr>
            <a:lvl8pPr marL="3200400" lvl="7" indent="0" algn="ctr">
              <a:buNone/>
              <a:defRPr sz="1600"/>
            </a:lvl8pPr>
            <a:lvl9pPr marL="3657600" lvl="8" indent="0" algn="ctr">
              <a:buNone/>
              <a:defRPr sz="1600"/>
            </a:lvl9pPr>
          </a:lstStyle>
          <a:p>
            <a:r>
              <a:t>Образец подзаголовка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Group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le and Subtitle">
    <p:spTree>
      <p:nvGrpSpPr>
        <p:cNvPr id="1" name="Group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6000"/>
            </a:lvl1pPr>
          </a:lstStyle>
          <a:p>
            <a:r>
              <a:t>Образец заголовка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spTree>
      <p:nvGrpSpPr>
        <p:cNvPr id="1" name="Group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spTree>
      <p:nvGrpSpPr>
        <p:cNvPr id="1" name="Group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Group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Group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2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7" name="Shape 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itle, Text and Object">
    <p:spTree>
      <p:nvGrpSpPr>
        <p:cNvPr id="1" name="Group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Title and Picture">
    <p:spTree>
      <p:nvGrpSpPr>
        <p:cNvPr id="1" name="Group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3200"/>
            </a:lvl1pPr>
            <a:lvl2pPr marL="457200" lvl="1" indent="0">
              <a:buNone/>
              <a:defRPr sz="2800"/>
            </a:lvl2pPr>
            <a:lvl3pPr marL="914400" lvl="2" indent="0">
              <a:buNone/>
              <a:defRPr sz="2400"/>
            </a:lvl3pPr>
            <a:lvl4pPr marL="1371600" lvl="3" indent="0">
              <a:buNone/>
              <a:defRPr sz="2000"/>
            </a:lvl4pPr>
            <a:lvl5pPr marL="1828800" lvl="4" indent="0">
              <a:buNone/>
              <a:defRPr sz="2000"/>
            </a:lvl5pPr>
            <a:lvl6pPr marL="2286000" lvl="5" indent="0">
              <a:buNone/>
              <a:defRPr sz="2000"/>
            </a:lvl6pPr>
            <a:lvl7pPr marL="2743200" lvl="6" indent="0">
              <a:buNone/>
              <a:defRPr sz="2000"/>
            </a:lvl7pPr>
            <a:lvl8pPr marL="3200400" lvl="7" indent="0">
              <a:buNone/>
              <a:defRPr sz="2000"/>
            </a:lvl8pPr>
            <a:lvl9pPr marL="3657600" lvl="8" indent="0">
              <a:buNone/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31.01.2025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ft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sldNum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defPPr/>
      <a:lvl1pPr lvl="0" algn="l">
        <a:lnSpc>
          <a:spcPct val="90000"/>
        </a:lnSpc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marL="228600" lvl="0" indent="-228600" algn="l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lvl="1" indent="-228600" algn="l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marL="0" lvl="0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2.svg"/><Relationship Id="rId2" Type="http://schemas.openxmlformats.org/officeDocument/2006/relationships/image" Target="../media/1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5.svg"/><Relationship Id="rId5" Type="http://schemas.openxmlformats.org/officeDocument/2006/relationships/image" Target="../media/4.svg"/><Relationship Id="rId4" Type="http://schemas.openxmlformats.org/officeDocument/2006/relationships/image" Target="../media/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5752221" y="540585"/>
            <a:ext cx="6346736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9" name="Shape 79"/>
          <p:cNvSpPr txBox="1"/>
          <p:nvPr/>
        </p:nvSpPr>
        <p:spPr>
          <a:xfrm>
            <a:off x="708523" y="588878"/>
            <a:ext cx="4730943" cy="338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400" i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Год создания ШСК </a:t>
            </a:r>
            <a:r>
              <a:rPr sz="10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соответствии с Всероссийским реестром) </a:t>
            </a:r>
            <a:r>
              <a:rPr sz="1600" i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______</a:t>
            </a:r>
            <a:endParaRPr sz="16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6154483" y="2781869"/>
            <a:ext cx="6135140" cy="403400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2572978" y="130418"/>
            <a:ext cx="7222298" cy="3200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449580" algn="ctr">
              <a:lnSpc>
                <a:spcPct val="115000"/>
              </a:lnSpc>
            </a:pPr>
            <a:r>
              <a:rPr sz="1400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Школьный спортивный клуб ______________________________________________</a:t>
            </a:r>
            <a:endParaRPr sz="1400" b="1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rgbClr r="0" g="0" b="0"/>
          </a:effectRef>
          <a:fontRef idx="none"/>
        </p:style>
      </p:sp>
      <p:sp>
        <p:nvSpPr>
          <p:cNvPr id="85" name="Shape 85"/>
          <p:cNvSpPr txBox="1"/>
          <p:nvPr/>
        </p:nvSpPr>
        <p:spPr>
          <a:xfrm>
            <a:off x="5412605" y="51692"/>
            <a:ext cx="429431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"Спарта», МАОУ «Школа №59»</a:t>
            </a:r>
            <a:endParaRPr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7" name="Picture 87"/>
          <p:cNvPicPr/>
          <p:nvPr/>
        </p:nvPicPr>
        <p:blipFill>
          <a:blip>
            <a:extLst>
              <a:ext uri="{96DAC541-7B7A-43D3-8B79-37D633B846F1}">
                <asvg:svgBlip xmlns:xm="http://schemas.microsoft.com/office/excel/2006/main" xmlns:xdr="http://schemas.openxmlformats.org/drawingml/2006/spreadsheetDrawing" xmlns:x14="http://schemas.microsoft.com/office/spreadsheetml/2009/9/main" xmlns:x12ac="http://schemas.microsoft.com/office/spreadsheetml/2011/1/ac" xmlns:x="urn:schemas-microsoft-com:office:excel" xmlns:wps="http://schemas.microsoft.com/office/word/2010/wordprocessingShape" xmlns:wpg="http://schemas.microsoft.com/office/word/2010/wordprocessingGroup" xmlns:wp="http://schemas.openxmlformats.org/drawingml/2006/wordprocessingDrawing" xmlns:w15="http://schemas.microsoft.com/office/word/2012/wordml" xmlns:w14="http://schemas.microsoft.com/office/word/2010/wordml" xmlns:w10="urn:schemas-microsoft-com:office:word" xmlns:w="http://schemas.openxmlformats.org/wordprocessingml/2006/main" xmlns:v="urn:schemas-microsoft-com:vml" xmlns:sl="http://schemas.openxmlformats.org/schemaLibrary/2006/main" xmlns:s="http://schemas.openxmlformats.org/officeDocument/2006/sharedTypes" xmlns:pic="http://schemas.openxmlformats.org/drawingml/2006/picture" xmlns:o="urn:schemas-microsoft-com:office:office" xmlns:mc="http://schemas.openxmlformats.org/markup-compatibility/2006" xmlns:m="http://schemas.openxmlformats.org/officeDocument/2006/math" xmlns:co-ooxml="http://ncloudtech.com/ooxml" xmlns:co="http://ncloudtech.com" xmlns:c="http://schemas.openxmlformats.org/drawingml/2006/chart" xmlns:asvg="http://schemas.microsoft.com/office/drawing/2016/SVG/main" xmlns:a15="http://schemas.microsoft.com/office/drawing/2012/main" xmlns="" r:embed="rId2"/>
              </a:ext>
            </a:extLst>
          </a:blip>
          <a:stretch/>
        </p:blipFill>
        <p:spPr>
          <a:xfrm>
            <a:off x="6154483" y="4558046"/>
            <a:ext cx="646754" cy="646755"/>
          </a:xfrm>
          <a:prstGeom prst="rect">
            <a:avLst/>
          </a:prstGeom>
        </p:spPr>
      </p:pic>
      <p:pic>
        <p:nvPicPr>
          <p:cNvPr id="89" name="Picture 89"/>
          <p:cNvPicPr/>
          <p:nvPr/>
        </p:nvPicPr>
        <p:blipFill>
          <a:blip>
            <a:extLst>
              <a:ext uri="{96DAC541-7B7A-43D3-8B79-37D633B846F1}">
                <asvg:svgBlip xmlns:xm="http://schemas.microsoft.com/office/excel/2006/main" xmlns:xdr="http://schemas.openxmlformats.org/drawingml/2006/spreadsheetDrawing" xmlns:x14="http://schemas.microsoft.com/office/spreadsheetml/2009/9/main" xmlns:x12ac="http://schemas.microsoft.com/office/spreadsheetml/2011/1/ac" xmlns:x="urn:schemas-microsoft-com:office:excel" xmlns:wps="http://schemas.microsoft.com/office/word/2010/wordprocessingShape" xmlns:wpg="http://schemas.microsoft.com/office/word/2010/wordprocessingGroup" xmlns:wp="http://schemas.openxmlformats.org/drawingml/2006/wordprocessingDrawing" xmlns:w15="http://schemas.microsoft.com/office/word/2012/wordml" xmlns:w14="http://schemas.microsoft.com/office/word/2010/wordml" xmlns:w10="urn:schemas-microsoft-com:office:word" xmlns:w="http://schemas.openxmlformats.org/wordprocessingml/2006/main" xmlns:v="urn:schemas-microsoft-com:vml" xmlns:sl="http://schemas.openxmlformats.org/schemaLibrary/2006/main" xmlns:s="http://schemas.openxmlformats.org/officeDocument/2006/sharedTypes" xmlns:pic="http://schemas.openxmlformats.org/drawingml/2006/picture" xmlns:o="urn:schemas-microsoft-com:office:office" xmlns:mc="http://schemas.openxmlformats.org/markup-compatibility/2006" xmlns:m="http://schemas.openxmlformats.org/officeDocument/2006/math" xmlns:co-ooxml="http://ncloudtech.com/ooxml" xmlns:co="http://ncloudtech.com" xmlns:c="http://schemas.openxmlformats.org/drawingml/2006/chart" xmlns:asvg="http://schemas.microsoft.com/office/drawing/2016/SVG/main" xmlns:a15="http://schemas.microsoft.com/office/drawing/2012/main" xmlns="" r:embed="rId3"/>
              </a:ext>
            </a:extLst>
          </a:blip>
          <a:stretch/>
        </p:blipFill>
        <p:spPr>
          <a:xfrm>
            <a:off x="135830" y="2864094"/>
            <a:ext cx="548459" cy="548458"/>
          </a:xfrm>
          <a:prstGeom prst="rect">
            <a:avLst/>
          </a:prstGeom>
        </p:spPr>
      </p:pic>
      <p:pic>
        <p:nvPicPr>
          <p:cNvPr id="91" name="Picture 91"/>
          <p:cNvPicPr/>
          <p:nvPr/>
        </p:nvPicPr>
        <p:blipFill>
          <a:blip>
            <a:extLst>
              <a:ext uri="{96DAC541-7B7A-43D3-8B79-37D633B846F1}">
                <asvg:svgBlip xmlns:xm="http://schemas.microsoft.com/office/excel/2006/main" xmlns:xdr="http://schemas.openxmlformats.org/drawingml/2006/spreadsheetDrawing" xmlns:x14="http://schemas.microsoft.com/office/spreadsheetml/2009/9/main" xmlns:x12ac="http://schemas.microsoft.com/office/spreadsheetml/2011/1/ac" xmlns:x="urn:schemas-microsoft-com:office:excel" xmlns:wps="http://schemas.microsoft.com/office/word/2010/wordprocessingShape" xmlns:wpg="http://schemas.microsoft.com/office/word/2010/wordprocessingGroup" xmlns:wp="http://schemas.openxmlformats.org/drawingml/2006/wordprocessingDrawing" xmlns:w15="http://schemas.microsoft.com/office/word/2012/wordml" xmlns:w14="http://schemas.microsoft.com/office/word/2010/wordml" xmlns:w10="urn:schemas-microsoft-com:office:word" xmlns:w="http://schemas.openxmlformats.org/wordprocessingml/2006/main" xmlns:v="urn:schemas-microsoft-com:vml" xmlns:sl="http://schemas.openxmlformats.org/schemaLibrary/2006/main" xmlns:s="http://schemas.openxmlformats.org/officeDocument/2006/sharedTypes" xmlns:pic="http://schemas.openxmlformats.org/drawingml/2006/picture" xmlns:o="urn:schemas-microsoft-com:office:office" xmlns:mc="http://schemas.openxmlformats.org/markup-compatibility/2006" xmlns:m="http://schemas.openxmlformats.org/officeDocument/2006/math" xmlns:co-ooxml="http://ncloudtech.com/ooxml" xmlns:co="http://ncloudtech.com" xmlns:c="http://schemas.openxmlformats.org/drawingml/2006/chart" xmlns:asvg="http://schemas.microsoft.com/office/drawing/2016/SVG/main" xmlns:a15="http://schemas.microsoft.com/office/drawing/2012/main" xmlns="" r:embed="rId4"/>
              </a:ext>
            </a:extLst>
          </a:blip>
          <a:stretch/>
        </p:blipFill>
        <p:spPr>
          <a:xfrm>
            <a:off x="59172" y="5010909"/>
            <a:ext cx="576961" cy="576960"/>
          </a:xfrm>
          <a:prstGeom prst="rect">
            <a:avLst/>
          </a:prstGeom>
        </p:spPr>
      </p:pic>
      <p:pic>
        <p:nvPicPr>
          <p:cNvPr id="93" name="Picture 93"/>
          <p:cNvPicPr/>
          <p:nvPr/>
        </p:nvPicPr>
        <p:blipFill>
          <a:blip>
            <a:extLst>
              <a:ext uri="{96DAC541-7B7A-43D3-8B79-37D633B846F1}">
                <asvg:svgBlip xmlns:xm="http://schemas.microsoft.com/office/excel/2006/main" xmlns:xdr="http://schemas.openxmlformats.org/drawingml/2006/spreadsheetDrawing" xmlns:x14="http://schemas.microsoft.com/office/spreadsheetml/2009/9/main" xmlns:x12ac="http://schemas.microsoft.com/office/spreadsheetml/2011/1/ac" xmlns:x="urn:schemas-microsoft-com:office:excel" xmlns:wps="http://schemas.microsoft.com/office/word/2010/wordprocessingShape" xmlns:wpg="http://schemas.microsoft.com/office/word/2010/wordprocessingGroup" xmlns:wp="http://schemas.openxmlformats.org/drawingml/2006/wordprocessingDrawing" xmlns:w15="http://schemas.microsoft.com/office/word/2012/wordml" xmlns:w14="http://schemas.microsoft.com/office/word/2010/wordml" xmlns:w10="urn:schemas-microsoft-com:office:word" xmlns:w="http://schemas.openxmlformats.org/wordprocessingml/2006/main" xmlns:v="urn:schemas-microsoft-com:vml" xmlns:sl="http://schemas.openxmlformats.org/schemaLibrary/2006/main" xmlns:s="http://schemas.openxmlformats.org/officeDocument/2006/sharedTypes" xmlns:pic="http://schemas.openxmlformats.org/drawingml/2006/picture" xmlns:o="urn:schemas-microsoft-com:office:office" xmlns:mc="http://schemas.openxmlformats.org/markup-compatibility/2006" xmlns:m="http://schemas.openxmlformats.org/officeDocument/2006/math" xmlns:co-ooxml="http://ncloudtech.com/ooxml" xmlns:co="http://ncloudtech.com" xmlns:c="http://schemas.openxmlformats.org/drawingml/2006/chart" xmlns:asvg="http://schemas.microsoft.com/office/drawing/2016/SVG/main" xmlns:a15="http://schemas.microsoft.com/office/drawing/2012/main" xmlns="" r:embed="rId5"/>
              </a:ext>
            </a:extLst>
          </a:blip>
          <a:stretch/>
        </p:blipFill>
        <p:spPr>
          <a:xfrm>
            <a:off x="5749687" y="1427073"/>
            <a:ext cx="566053" cy="566054"/>
          </a:xfrm>
          <a:prstGeom prst="rect">
            <a:avLst/>
          </a:prstGeom>
        </p:spPr>
      </p:pic>
      <p:graphicFrame>
        <p:nvGraphicFramePr>
          <p:cNvPr id="94" name="Table 94"/>
          <p:cNvGraphicFramePr/>
          <p:nvPr>
            <p:extLst>
              <p:ext uri="{D42A27DB-BD31-4B8C-83A1-F6EECF244321}">
                <p14:modId xmlns:p14="http://schemas.microsoft.com/office/powerpoint/2010/main" val="771126736"/>
              </p:ext>
            </p:extLst>
          </p:nvPr>
        </p:nvGraphicFramePr>
        <p:xfrm>
          <a:off x="321275" y="914530"/>
          <a:ext cx="5287438" cy="1788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6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89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Виды</a:t>
                      </a:r>
                      <a:r>
                        <a:rPr sz="12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1200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спорта</a:t>
                      </a:r>
                      <a:r>
                        <a:rPr sz="12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sz="1200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развиваемые</a:t>
                      </a:r>
                      <a:r>
                        <a:rPr sz="12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 ШСК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89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11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795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 smtClean="0"/>
                        <a:t> 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795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нет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5" name="Table 95"/>
          <p:cNvGraphicFramePr/>
          <p:nvPr>
            <p:extLst>
              <p:ext uri="{D42A27DB-BD31-4B8C-83A1-F6EECF244321}">
                <p14:modId xmlns:p14="http://schemas.microsoft.com/office/powerpoint/2010/main" val="4271227408"/>
              </p:ext>
            </p:extLst>
          </p:nvPr>
        </p:nvGraphicFramePr>
        <p:xfrm>
          <a:off x="708523" y="2870215"/>
          <a:ext cx="5133477" cy="1000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6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400" i="1">
                          <a:latin typeface="Times New Roman"/>
                          <a:ea typeface="Times New Roman"/>
                          <a:cs typeface="Times New Roman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46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Количество учителей ФК в школе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r>
                        <a:rPr lang="ru-RU" sz="1200" dirty="0" smtClean="0"/>
                        <a:t>4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4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46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Количество педагогических работников в ШСК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r>
                        <a:rPr lang="ru-RU" sz="1200" dirty="0" smtClean="0"/>
                        <a:t>4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4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6" name="Table 96"/>
          <p:cNvGraphicFramePr/>
          <p:nvPr>
            <p:extLst>
              <p:ext uri="{D42A27DB-BD31-4B8C-83A1-F6EECF244321}">
                <p14:modId xmlns:p14="http://schemas.microsoft.com/office/powerpoint/2010/main" val="1111699756"/>
              </p:ext>
            </p:extLst>
          </p:nvPr>
        </p:nvGraphicFramePr>
        <p:xfrm>
          <a:off x="6755663" y="2881325"/>
          <a:ext cx="5377165" cy="3850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6379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400" i="1">
                          <a:latin typeface="Times New Roman"/>
                          <a:ea typeface="Times New Roman"/>
                          <a:cs typeface="Times New Roman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121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/>
                        <a:t>Количество обучающихся в общеобразовательной организации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1090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1091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 dirty="0"/>
                        <a:t> </a:t>
                      </a:r>
                      <a:r>
                        <a:rPr lang="ru-RU" sz="1100" dirty="0" smtClean="0"/>
                        <a:t>1076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918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9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13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100"/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92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126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95</a:t>
                      </a:r>
                      <a:r>
                        <a:rPr sz="1100" dirty="0"/>
                        <a:t> 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73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 dirty="0"/>
                        <a:t> </a:t>
                      </a:r>
                      <a:r>
                        <a:rPr lang="ru-RU" sz="1100" dirty="0" smtClean="0"/>
                        <a:t>11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379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100"/>
                        <a:t>Количество спортивно-массовых мероприятий, проведенных на школьном уровне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15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14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16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393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 dirty="0" err="1"/>
                        <a:t>Доля</a:t>
                      </a:r>
                      <a:r>
                        <a:rPr sz="1100" dirty="0"/>
                        <a:t> </a:t>
                      </a:r>
                      <a:r>
                        <a:rPr sz="1100" dirty="0" err="1"/>
                        <a:t>школьников</a:t>
                      </a:r>
                      <a:r>
                        <a:rPr sz="1100" dirty="0"/>
                        <a:t>, </a:t>
                      </a:r>
                      <a:r>
                        <a:rPr sz="1100" dirty="0" err="1"/>
                        <a:t>принявших</a:t>
                      </a:r>
                      <a:r>
                        <a:rPr sz="1100" dirty="0"/>
                        <a:t> </a:t>
                      </a:r>
                      <a:r>
                        <a:rPr sz="1100" dirty="0" err="1"/>
                        <a:t>участие</a:t>
                      </a:r>
                      <a:r>
                        <a:rPr sz="1100" dirty="0"/>
                        <a:t> в </a:t>
                      </a:r>
                      <a:r>
                        <a:rPr sz="1100" dirty="0" err="1"/>
                        <a:t>спортивно-массовых</a:t>
                      </a:r>
                      <a:r>
                        <a:rPr sz="1100" dirty="0"/>
                        <a:t> </a:t>
                      </a:r>
                      <a:r>
                        <a:rPr sz="1100" dirty="0" err="1"/>
                        <a:t>мероприятиях</a:t>
                      </a:r>
                      <a:r>
                        <a:rPr sz="1100" dirty="0"/>
                        <a:t>, </a:t>
                      </a:r>
                      <a:r>
                        <a:rPr sz="1100" dirty="0" err="1"/>
                        <a:t>проведенных</a:t>
                      </a:r>
                      <a:r>
                        <a:rPr sz="1100" dirty="0"/>
                        <a:t> </a:t>
                      </a:r>
                      <a:r>
                        <a:rPr sz="1100" dirty="0" err="1"/>
                        <a:t>на</a:t>
                      </a:r>
                      <a:r>
                        <a:rPr sz="1100" dirty="0"/>
                        <a:t> </a:t>
                      </a:r>
                      <a:r>
                        <a:rPr sz="1100" dirty="0" err="1"/>
                        <a:t>школьном</a:t>
                      </a:r>
                      <a:r>
                        <a:rPr sz="1100" dirty="0"/>
                        <a:t> </a:t>
                      </a:r>
                      <a:r>
                        <a:rPr sz="1100" dirty="0" err="1"/>
                        <a:t>уровне</a:t>
                      </a:r>
                      <a:r>
                        <a:rPr sz="1100" dirty="0"/>
                        <a:t>, </a:t>
                      </a:r>
                      <a:r>
                        <a:rPr sz="1100" dirty="0" err="1"/>
                        <a:t>от</a:t>
                      </a:r>
                      <a:r>
                        <a:rPr sz="1100" dirty="0"/>
                        <a:t> </a:t>
                      </a:r>
                      <a:r>
                        <a:rPr sz="1100" dirty="0" err="1"/>
                        <a:t>общего</a:t>
                      </a:r>
                      <a:r>
                        <a:rPr sz="1100" dirty="0"/>
                        <a:t> </a:t>
                      </a:r>
                      <a:r>
                        <a:rPr sz="1100" dirty="0" err="1"/>
                        <a:t>количества</a:t>
                      </a:r>
                      <a:r>
                        <a:rPr sz="1100" dirty="0"/>
                        <a:t> </a:t>
                      </a:r>
                      <a:r>
                        <a:rPr sz="1100" dirty="0" err="1"/>
                        <a:t>обучающихся</a:t>
                      </a:r>
                      <a:r>
                        <a:rPr sz="1100" dirty="0"/>
                        <a:t> в </a:t>
                      </a:r>
                      <a:r>
                        <a:rPr sz="1100" dirty="0" err="1"/>
                        <a:t>школе</a:t>
                      </a:r>
                      <a:r>
                        <a:rPr sz="1100" dirty="0"/>
                        <a:t> (</a:t>
                      </a:r>
                      <a:r>
                        <a:rPr sz="1100" dirty="0" err="1"/>
                        <a:t>один</a:t>
                      </a:r>
                      <a:r>
                        <a:rPr sz="1100" dirty="0"/>
                        <a:t> </a:t>
                      </a:r>
                      <a:r>
                        <a:rPr sz="1100" dirty="0" err="1"/>
                        <a:t>ребенок</a:t>
                      </a:r>
                      <a:r>
                        <a:rPr sz="1100" dirty="0"/>
                        <a:t> </a:t>
                      </a:r>
                      <a:r>
                        <a:rPr sz="1100" dirty="0" err="1"/>
                        <a:t>считается</a:t>
                      </a:r>
                      <a:r>
                        <a:rPr sz="1100" dirty="0"/>
                        <a:t> </a:t>
                      </a:r>
                      <a:r>
                        <a:rPr sz="1100" dirty="0" err="1"/>
                        <a:t>один</a:t>
                      </a:r>
                      <a:r>
                        <a:rPr sz="1100" dirty="0"/>
                        <a:t> </a:t>
                      </a:r>
                      <a:r>
                        <a:rPr sz="1100" dirty="0" err="1"/>
                        <a:t>раз</a:t>
                      </a:r>
                      <a:r>
                        <a:rPr sz="1100" dirty="0"/>
                        <a:t>)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50%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48%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 dirty="0"/>
                        <a:t> </a:t>
                      </a:r>
                      <a:r>
                        <a:rPr lang="ru-RU" sz="1100" dirty="0" smtClean="0"/>
                        <a:t>52%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379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/>
                        <a:t>в т.ч. лиц с ОВЗ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0,09%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0,09%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 dirty="0"/>
                        <a:t> </a:t>
                      </a:r>
                      <a:r>
                        <a:rPr lang="ru-RU" sz="1100" dirty="0" smtClean="0"/>
                        <a:t>1%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7" name="Table 97"/>
          <p:cNvGraphicFramePr/>
          <p:nvPr>
            <p:extLst>
              <p:ext uri="{D42A27DB-BD31-4B8C-83A1-F6EECF244321}">
                <p14:modId xmlns:p14="http://schemas.microsoft.com/office/powerpoint/2010/main" val="4289655019"/>
              </p:ext>
            </p:extLst>
          </p:nvPr>
        </p:nvGraphicFramePr>
        <p:xfrm>
          <a:off x="606957" y="4090211"/>
          <a:ext cx="5339335" cy="26631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616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400" i="1">
                          <a:latin typeface="Times New Roman"/>
                          <a:ea typeface="Times New Roman"/>
                          <a:cs typeface="Times New Roman"/>
                        </a:rPr>
                        <a:t>Спортивная инфраструктура</a:t>
                      </a:r>
                      <a:r>
                        <a:rPr sz="1400"/>
                        <a:t> 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16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3</a:t>
                      </a:r>
                      <a:r>
                        <a:rPr sz="1000" dirty="0"/>
                        <a:t> 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784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-</a:t>
                      </a:r>
                      <a:r>
                        <a:rPr sz="1000" dirty="0"/>
                        <a:t> 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784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Школы</a:t>
                      </a:r>
                      <a:r>
                        <a:rPr lang="ru-RU" sz="8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800" b="1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баскетбола</a:t>
                      </a:r>
                      <a:r>
                        <a:rPr lang="ru-RU" sz="8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Поколе-</a:t>
                      </a:r>
                      <a:r>
                        <a:rPr lang="ru-RU" sz="800" b="1" i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ние</a:t>
                      </a:r>
                      <a:endParaRPr sz="8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Школы</a:t>
                      </a:r>
                      <a:r>
                        <a:rPr lang="ru-RU" sz="8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800" b="1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баскетбола</a:t>
                      </a:r>
                      <a:r>
                        <a:rPr lang="ru-RU" sz="8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Поколе-</a:t>
                      </a:r>
                      <a:r>
                        <a:rPr lang="ru-RU" sz="800" b="1" i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ние</a:t>
                      </a:r>
                      <a:endParaRPr lang="ru-RU" sz="800" dirty="0" smtClean="0">
                        <a:latin typeface="Arial"/>
                        <a:ea typeface="Arial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 dirty="0"/>
                        <a:t> </a:t>
                      </a:r>
                      <a:r>
                        <a:rPr lang="ru-RU" sz="1000" dirty="0" smtClean="0"/>
                        <a:t>нет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8" name="Table 98"/>
          <p:cNvGraphicFramePr/>
          <p:nvPr>
            <p:extLst>
              <p:ext uri="{D42A27DB-BD31-4B8C-83A1-F6EECF244321}">
                <p14:modId xmlns:p14="http://schemas.microsoft.com/office/powerpoint/2010/main" val="3470104888"/>
              </p:ext>
            </p:extLst>
          </p:nvPr>
        </p:nvGraphicFramePr>
        <p:xfrm>
          <a:off x="6315741" y="609477"/>
          <a:ext cx="5642245" cy="1995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323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400" i="1" dirty="0">
                          <a:latin typeface="Times New Roman"/>
                          <a:ea typeface="Times New Roman"/>
                          <a:cs typeface="Times New Roman"/>
                        </a:rPr>
                        <a:t>ВФСК ГТО</a:t>
                      </a:r>
                      <a:endParaRPr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623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/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sz="105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649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75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 dirty="0"/>
                        <a:t> </a:t>
                      </a:r>
                      <a:r>
                        <a:rPr lang="ru-RU" sz="1050" dirty="0" smtClean="0"/>
                        <a:t>2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98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/>
                        <a:t>Количество обучающихся 6-17 лет, приступивших к выполнению нормативов испытаний ВФСК ГТО</a:t>
                      </a:r>
                      <a:endParaRPr sz="105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7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186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 dirty="0"/>
                        <a:t> </a:t>
                      </a:r>
                      <a:r>
                        <a:rPr lang="ru-RU" sz="1050" dirty="0" smtClean="0"/>
                        <a:t>55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696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/>
                        <a:t>Количество обучающихся 6-17 лет, выполнивших нормативы испытаний ВФСК ГТО</a:t>
                      </a:r>
                      <a:endParaRPr sz="105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7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96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 dirty="0"/>
                        <a:t> </a:t>
                      </a:r>
                      <a:r>
                        <a:rPr lang="ru-RU" sz="1050" dirty="0" smtClean="0"/>
                        <a:t>-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0" name="Picture 100"/>
          <p:cNvPicPr/>
          <p:nvPr/>
        </p:nvPicPr>
        <p:blipFill>
          <a:blip>
            <a:extLst>
              <a:ext uri="{96DAC541-7B7A-43D3-8B79-37D633B846F1}">
                <asvg:svgBlip xmlns:xm="http://schemas.microsoft.com/office/excel/2006/main" xmlns:xdr="http://schemas.openxmlformats.org/drawingml/2006/spreadsheetDrawing" xmlns:x14="http://schemas.microsoft.com/office/spreadsheetml/2009/9/main" xmlns:x12ac="http://schemas.microsoft.com/office/spreadsheetml/2011/1/ac" xmlns:x="urn:schemas-microsoft-com:office:excel" xmlns:wps="http://schemas.microsoft.com/office/word/2010/wordprocessingShape" xmlns:wpg="http://schemas.microsoft.com/office/word/2010/wordprocessingGroup" xmlns:wp="http://schemas.openxmlformats.org/drawingml/2006/wordprocessingDrawing" xmlns:w15="http://schemas.microsoft.com/office/word/2012/wordml" xmlns:w14="http://schemas.microsoft.com/office/word/2010/wordml" xmlns:w10="urn:schemas-microsoft-com:office:word" xmlns:w="http://schemas.openxmlformats.org/wordprocessingml/2006/main" xmlns:v="urn:schemas-microsoft-com:vml" xmlns:sl="http://schemas.openxmlformats.org/schemaLibrary/2006/main" xmlns:s="http://schemas.openxmlformats.org/officeDocument/2006/sharedTypes" xmlns:pic="http://schemas.openxmlformats.org/drawingml/2006/picture" xmlns:o="urn:schemas-microsoft-com:office:office" xmlns:mc="http://schemas.openxmlformats.org/markup-compatibility/2006" xmlns:m="http://schemas.openxmlformats.org/officeDocument/2006/math" xmlns:co-ooxml="http://ncloudtech.com/ooxml" xmlns:co="http://ncloudtech.com" xmlns:c="http://schemas.openxmlformats.org/drawingml/2006/chart" xmlns:asvg="http://schemas.microsoft.com/office/drawing/2016/SVG/main" xmlns:a15="http://schemas.microsoft.com/office/drawing/2012/main" xmlns="" r:embed="rId6"/>
              </a:ext>
            </a:extLst>
          </a:blip>
          <a:stretch/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90586" y="588008"/>
            <a:ext cx="694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33118" y="1213210"/>
            <a:ext cx="3869234" cy="374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Футбол, волейбол, пионербол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33117" y="1568413"/>
            <a:ext cx="2339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Волейбол, пионербол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33117" y="1912872"/>
            <a:ext cx="2339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Волейбол, пионербол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</a:gradFill>
      </a:fillStyleLst>
      <a:lnStyleLst>
        <a:ln w="635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10</TotalTime>
  <Words>285</Words>
  <Application>Microsoft Office PowerPoint</Application>
  <DocSecurity>0</DocSecurity>
  <PresentationFormat>Широкоэкранный</PresentationFormat>
  <Paragraphs>94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2025-01-24T16:00:12Z</dcterms:created>
  <dcterms:modified xsi:type="dcterms:W3CDTF">2025-02-06T13:54:14Z</dcterms:modified>
</cp:coreProperties>
</file>