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8" r:id="rId3"/>
    <p:sldId id="262" r:id="rId4"/>
    <p:sldId id="292" r:id="rId5"/>
    <p:sldId id="289" r:id="rId6"/>
    <p:sldId id="290" r:id="rId7"/>
    <p:sldId id="291" r:id="rId8"/>
    <p:sldId id="269" r:id="rId9"/>
    <p:sldId id="311" r:id="rId10"/>
    <p:sldId id="271" r:id="rId11"/>
    <p:sldId id="294" r:id="rId12"/>
    <p:sldId id="270" r:id="rId13"/>
    <p:sldId id="304" r:id="rId14"/>
    <p:sldId id="317" r:id="rId15"/>
    <p:sldId id="318" r:id="rId16"/>
    <p:sldId id="319" r:id="rId17"/>
    <p:sldId id="320" r:id="rId18"/>
    <p:sldId id="293" r:id="rId19"/>
    <p:sldId id="295" r:id="rId20"/>
    <p:sldId id="296" r:id="rId21"/>
    <p:sldId id="312" r:id="rId22"/>
    <p:sldId id="308" r:id="rId23"/>
    <p:sldId id="310" r:id="rId24"/>
    <p:sldId id="256" r:id="rId25"/>
    <p:sldId id="300" r:id="rId26"/>
    <p:sldId id="301" r:id="rId27"/>
    <p:sldId id="276" r:id="rId28"/>
    <p:sldId id="264" r:id="rId29"/>
    <p:sldId id="272" r:id="rId30"/>
    <p:sldId id="273" r:id="rId31"/>
    <p:sldId id="274" r:id="rId32"/>
    <p:sldId id="302" r:id="rId33"/>
    <p:sldId id="303" r:id="rId34"/>
    <p:sldId id="261" r:id="rId35"/>
    <p:sldId id="265" r:id="rId36"/>
    <p:sldId id="316" r:id="rId37"/>
    <p:sldId id="280" r:id="rId38"/>
    <p:sldId id="287" r:id="rId39"/>
    <p:sldId id="263" r:id="rId40"/>
    <p:sldId id="309" r:id="rId41"/>
    <p:sldId id="284" r:id="rId42"/>
    <p:sldId id="299" r:id="rId43"/>
    <p:sldId id="257" r:id="rId44"/>
    <p:sldId id="313" r:id="rId45"/>
    <p:sldId id="314" r:id="rId46"/>
    <p:sldId id="32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BC9"/>
    <a:srgbClr val="EA46D3"/>
    <a:srgbClr val="58843F"/>
    <a:srgbClr val="CA5487"/>
    <a:srgbClr val="F2EE42"/>
    <a:srgbClr val="1D4D75"/>
    <a:srgbClr val="F9F9F9"/>
    <a:srgbClr val="2F5596"/>
    <a:srgbClr val="DFF1CB"/>
    <a:srgbClr val="F5F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0960960960975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E1-4B02-83F8-B85D1B19A0AD}"/>
                </c:ext>
              </c:extLst>
            </c:dLbl>
            <c:dLbl>
              <c:idx val="1"/>
              <c:layout>
                <c:manualLayout>
                  <c:x val="-3.84384384384384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E1-4B02-83F8-B85D1B19A0AD}"/>
                </c:ext>
              </c:extLst>
            </c:dLbl>
            <c:dLbl>
              <c:idx val="3"/>
              <c:layout>
                <c:manualLayout>
                  <c:x val="-1.4414414414414415E-2"/>
                  <c:y val="-3.29218106995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E1-4B02-83F8-B85D1B19A0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2.66</c:v>
                </c:pt>
                <c:pt idx="1">
                  <c:v>26.45</c:v>
                </c:pt>
                <c:pt idx="2">
                  <c:v>49.25</c:v>
                </c:pt>
                <c:pt idx="3">
                  <c:v>21.650000000000023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E1-4B02-83F8-B85D1B19A0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0.68</c:v>
                </c:pt>
                <c:pt idx="1">
                  <c:v>22</c:v>
                </c:pt>
                <c:pt idx="2">
                  <c:v>55.33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E1-4B02-83F8-B85D1B19A0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Автозаводский район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12.5</c:v>
                </c:pt>
                <c:pt idx="2">
                  <c:v>50.78</c:v>
                </c:pt>
                <c:pt idx="3">
                  <c:v>36.720000000000013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E1-4B02-83F8-B85D1B19A0A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МАОУ"Школа № 59"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17.95</c:v>
                </c:pt>
                <c:pt idx="2">
                  <c:v>53.849999999999994</c:v>
                </c:pt>
                <c:pt idx="3">
                  <c:v>28.21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E1-4B02-83F8-B85D1B19A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594560"/>
        <c:axId val="118612736"/>
      </c:barChart>
      <c:catAx>
        <c:axId val="11859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8612736"/>
        <c:crosses val="autoZero"/>
        <c:auto val="1"/>
        <c:lblAlgn val="ctr"/>
        <c:lblOffset val="100"/>
        <c:noMultiLvlLbl val="0"/>
      </c:catAx>
      <c:valAx>
        <c:axId val="118612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5945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07105530727577E-2"/>
          <c:y val="5.3919834094812234E-2"/>
          <c:w val="0.59954278688136131"/>
          <c:h val="0.82064450277049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09609609609761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08-49FB-AC0E-486E693E8BD4}"/>
                </c:ext>
              </c:extLst>
            </c:dLbl>
            <c:dLbl>
              <c:idx val="1"/>
              <c:layout>
                <c:manualLayout>
                  <c:x val="-3.84384384384384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08-49FB-AC0E-486E693E8B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2.61</c:v>
                </c:pt>
                <c:pt idx="1">
                  <c:v>24.18</c:v>
                </c:pt>
                <c:pt idx="2">
                  <c:v>47.89</c:v>
                </c:pt>
                <c:pt idx="3">
                  <c:v>25.330000000000005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08-49FB-AC0E-486E693E8B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5267489711934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08-49FB-AC0E-486E693E8BD4}"/>
                </c:ext>
              </c:extLst>
            </c:dLbl>
            <c:dLbl>
              <c:idx val="2"/>
              <c:layout>
                <c:manualLayout>
                  <c:x val="2.4024024024024032E-3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08-49FB-AC0E-486E693E8BD4}"/>
                </c:ext>
              </c:extLst>
            </c:dLbl>
            <c:dLbl>
              <c:idx val="3"/>
              <c:layout>
                <c:manualLayout>
                  <c:x val="1.6816816816816821E-2"/>
                  <c:y val="-6.1728395061728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08-49FB-AC0E-486E693E8B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1.03</c:v>
                </c:pt>
                <c:pt idx="1">
                  <c:v>22.630000000000024</c:v>
                </c:pt>
                <c:pt idx="2">
                  <c:v>48.08</c:v>
                </c:pt>
                <c:pt idx="3">
                  <c:v>24.39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08-49FB-AC0E-486E693E8B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Автозаводский район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48.08</c:v>
                </c:pt>
                <c:pt idx="2">
                  <c:v>59.09</c:v>
                </c:pt>
                <c:pt idx="3">
                  <c:v>6.3599999999999985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08-49FB-AC0E-486E693E8BD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МАОУ"Школа № 59"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9.609609609609741E-3"/>
                  <c:y val="-6.1728395061728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08-49FB-AC0E-486E693E8B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28.259999999999987</c:v>
                </c:pt>
                <c:pt idx="2">
                  <c:v>75.61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B08-49FB-AC0E-486E693E8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808960"/>
        <c:axId val="118810496"/>
      </c:barChart>
      <c:catAx>
        <c:axId val="11880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8810496"/>
        <c:crosses val="autoZero"/>
        <c:auto val="1"/>
        <c:lblAlgn val="ctr"/>
        <c:lblOffset val="100"/>
        <c:noMultiLvlLbl val="0"/>
      </c:catAx>
      <c:valAx>
        <c:axId val="118810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8089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0960960960975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E1-4B02-83F8-B85D1B19A0AD}"/>
                </c:ext>
              </c:extLst>
            </c:dLbl>
            <c:dLbl>
              <c:idx val="1"/>
              <c:layout>
                <c:manualLayout>
                  <c:x val="-3.84384384384384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E1-4B02-83F8-B85D1B19A0AD}"/>
                </c:ext>
              </c:extLst>
            </c:dLbl>
            <c:dLbl>
              <c:idx val="3"/>
              <c:layout>
                <c:manualLayout>
                  <c:x val="-1.4414414414414415E-2"/>
                  <c:y val="-3.29218106995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E1-4B02-83F8-B85D1B19A0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2.66</c:v>
                </c:pt>
                <c:pt idx="1">
                  <c:v>26.45</c:v>
                </c:pt>
                <c:pt idx="2">
                  <c:v>49.25</c:v>
                </c:pt>
                <c:pt idx="3">
                  <c:v>21.650000000000023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E1-4B02-83F8-B85D1B19A0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0.68</c:v>
                </c:pt>
                <c:pt idx="1">
                  <c:v>22</c:v>
                </c:pt>
                <c:pt idx="2">
                  <c:v>55.33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E1-4B02-83F8-B85D1B19A0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Автозаводский район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12.5</c:v>
                </c:pt>
                <c:pt idx="2">
                  <c:v>50.78</c:v>
                </c:pt>
                <c:pt idx="3">
                  <c:v>36.720000000000013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E1-4B02-83F8-B85D1B19A0A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МАОУ"Школа № 59"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17.95</c:v>
                </c:pt>
                <c:pt idx="2">
                  <c:v>53.849999999999994</c:v>
                </c:pt>
                <c:pt idx="3">
                  <c:v>28.21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E1-4B02-83F8-B85D1B19A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571584"/>
        <c:axId val="64954368"/>
      </c:barChart>
      <c:catAx>
        <c:axId val="57571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4954368"/>
        <c:crosses val="autoZero"/>
        <c:auto val="1"/>
        <c:lblAlgn val="ctr"/>
        <c:lblOffset val="100"/>
        <c:noMultiLvlLbl val="0"/>
      </c:catAx>
      <c:valAx>
        <c:axId val="64954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5715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07105530727577E-2"/>
          <c:y val="5.3919834094812234E-2"/>
          <c:w val="0.59954278688136131"/>
          <c:h val="0.82064450277049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09609609609761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08-49FB-AC0E-486E693E8BD4}"/>
                </c:ext>
              </c:extLst>
            </c:dLbl>
            <c:dLbl>
              <c:idx val="1"/>
              <c:layout>
                <c:manualLayout>
                  <c:x val="-3.84384384384384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08-49FB-AC0E-486E693E8B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2.61</c:v>
                </c:pt>
                <c:pt idx="1">
                  <c:v>24.18</c:v>
                </c:pt>
                <c:pt idx="2">
                  <c:v>47.89</c:v>
                </c:pt>
                <c:pt idx="3">
                  <c:v>25.330000000000005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08-49FB-AC0E-486E693E8B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5267489711934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08-49FB-AC0E-486E693E8BD4}"/>
                </c:ext>
              </c:extLst>
            </c:dLbl>
            <c:dLbl>
              <c:idx val="2"/>
              <c:layout>
                <c:manualLayout>
                  <c:x val="2.4024024024024032E-3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08-49FB-AC0E-486E693E8BD4}"/>
                </c:ext>
              </c:extLst>
            </c:dLbl>
            <c:dLbl>
              <c:idx val="3"/>
              <c:layout>
                <c:manualLayout>
                  <c:x val="1.6816816816816821E-2"/>
                  <c:y val="-6.1728395061728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08-49FB-AC0E-486E693E8B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1.03</c:v>
                </c:pt>
                <c:pt idx="1">
                  <c:v>22.630000000000024</c:v>
                </c:pt>
                <c:pt idx="2">
                  <c:v>48.08</c:v>
                </c:pt>
                <c:pt idx="3">
                  <c:v>24.39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08-49FB-AC0E-486E693E8B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Автозаводский район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48.08</c:v>
                </c:pt>
                <c:pt idx="2">
                  <c:v>59.09</c:v>
                </c:pt>
                <c:pt idx="3">
                  <c:v>6.3599999999999985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08-49FB-AC0E-486E693E8BD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МАОУ"Школа № 59"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9.609609609609741E-3"/>
                  <c:y val="-6.1728395061728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08-49FB-AC0E-486E693E8B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2</c:v>
                </c:pt>
                <c:pt idx="1">
                  <c:v>на 3</c:v>
                </c:pt>
                <c:pt idx="2">
                  <c:v>на 4</c:v>
                </c:pt>
                <c:pt idx="3">
                  <c:v>на 5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28.259999999999987</c:v>
                </c:pt>
                <c:pt idx="2">
                  <c:v>75.61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B08-49FB-AC0E-486E693E8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677888"/>
        <c:axId val="58691968"/>
      </c:barChart>
      <c:catAx>
        <c:axId val="5867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691968"/>
        <c:crosses val="autoZero"/>
        <c:auto val="1"/>
        <c:lblAlgn val="ctr"/>
        <c:lblOffset val="100"/>
        <c:noMultiLvlLbl val="0"/>
      </c:catAx>
      <c:valAx>
        <c:axId val="58691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6778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FB-42D5-B498-7E50B9652C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FB-42D5-B498-7E50B9652C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FB-42D5-B498-7E50B9652C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благодарность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FB-42D5-B498-7E50B9652C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всего участников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6</c:v>
                </c:pt>
                <c:pt idx="1">
                  <c:v>15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FB-42D5-B498-7E50B9652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710272"/>
        <c:axId val="98711808"/>
      </c:barChart>
      <c:catAx>
        <c:axId val="9871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711808"/>
        <c:crosses val="autoZero"/>
        <c:auto val="1"/>
        <c:lblAlgn val="ctr"/>
        <c:lblOffset val="100"/>
        <c:noMultiLvlLbl val="0"/>
      </c:catAx>
      <c:valAx>
        <c:axId val="9871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7102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9AB5-42C7-9A6D-73D2C0A90E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5-42C7-9A6D-73D2C0A90E7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5-42C7-9A6D-73D2C0A90E7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благодарность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B5-42C7-9A6D-73D2C0A90E7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всего участников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B5-42C7-9A6D-73D2C0A90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213888"/>
        <c:axId val="124219776"/>
      </c:barChart>
      <c:catAx>
        <c:axId val="124213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4219776"/>
        <c:crosses val="autoZero"/>
        <c:auto val="1"/>
        <c:lblAlgn val="ctr"/>
        <c:lblOffset val="100"/>
        <c:noMultiLvlLbl val="0"/>
      </c:catAx>
      <c:valAx>
        <c:axId val="124219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42138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9-4F21-91A2-6EFC3EA388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99-4F21-91A2-6EFC3EA388D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99-4F21-91A2-6EFC3EA388D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благодарность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99-4F21-91A2-6EFC3EA388D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всего участников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22</c:v>
                </c:pt>
                <c:pt idx="1">
                  <c:v>7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99-4F21-91A2-6EFC3EA38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028992"/>
        <c:axId val="147043072"/>
      </c:barChart>
      <c:catAx>
        <c:axId val="14702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7043072"/>
        <c:crosses val="autoZero"/>
        <c:auto val="1"/>
        <c:lblAlgn val="ctr"/>
        <c:lblOffset val="100"/>
        <c:noMultiLvlLbl val="0"/>
      </c:catAx>
      <c:valAx>
        <c:axId val="147043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0289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олимпиады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Всероссийские</c:v>
                </c:pt>
                <c:pt idx="1">
                  <c:v>Региональные</c:v>
                </c:pt>
                <c:pt idx="2">
                  <c:v>Городские</c:v>
                </c:pt>
                <c:pt idx="3">
                  <c:v>Районные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623</c:v>
                </c:pt>
                <c:pt idx="1">
                  <c:v>16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C-48A8-9B4F-26421ED1A6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 и призеры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Всероссийские</c:v>
                </c:pt>
                <c:pt idx="1">
                  <c:v>Региональные</c:v>
                </c:pt>
                <c:pt idx="2">
                  <c:v>Городские</c:v>
                </c:pt>
                <c:pt idx="3">
                  <c:v>Районные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578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2C-48A8-9B4F-26421ED1A6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Всероссийские</c:v>
                </c:pt>
                <c:pt idx="1">
                  <c:v>Региональные</c:v>
                </c:pt>
                <c:pt idx="2">
                  <c:v>Городские</c:v>
                </c:pt>
                <c:pt idx="3">
                  <c:v>Районные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52C-48A8-9B4F-26421ED1A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574016"/>
        <c:axId val="151575552"/>
      </c:barChart>
      <c:catAx>
        <c:axId val="15157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575552"/>
        <c:crosses val="autoZero"/>
        <c:auto val="1"/>
        <c:lblAlgn val="ctr"/>
        <c:lblOffset val="100"/>
        <c:noMultiLvlLbl val="0"/>
      </c:catAx>
      <c:valAx>
        <c:axId val="15157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7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предметные конкурсы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4372662401574803E-2"/>
          <c:y val="0.10086336731893658"/>
          <c:w val="0.92687733759842517"/>
          <c:h val="0.7674867269016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Всероссийские</c:v>
                </c:pt>
                <c:pt idx="1">
                  <c:v>Региональные</c:v>
                </c:pt>
                <c:pt idx="2">
                  <c:v>Городские</c:v>
                </c:pt>
                <c:pt idx="3">
                  <c:v>Районные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365</c:v>
                </c:pt>
                <c:pt idx="1">
                  <c:v>57</c:v>
                </c:pt>
                <c:pt idx="2">
                  <c:v>45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21-4CB6-AE20-553C7BEB4F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 и призеры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Всероссийские</c:v>
                </c:pt>
                <c:pt idx="1">
                  <c:v>Региональные</c:v>
                </c:pt>
                <c:pt idx="2">
                  <c:v>Городские</c:v>
                </c:pt>
                <c:pt idx="3">
                  <c:v>Районные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161</c:v>
                </c:pt>
                <c:pt idx="1">
                  <c:v>18</c:v>
                </c:pt>
                <c:pt idx="2">
                  <c:v>11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21-4CB6-AE20-553C7BEB4F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Всероссийские</c:v>
                </c:pt>
                <c:pt idx="1">
                  <c:v>Региональные</c:v>
                </c:pt>
                <c:pt idx="2">
                  <c:v>Городские</c:v>
                </c:pt>
                <c:pt idx="3">
                  <c:v>Районные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221-4CB6-AE20-553C7BEB4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601024"/>
        <c:axId val="159602560"/>
      </c:barChart>
      <c:catAx>
        <c:axId val="15960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602560"/>
        <c:crosses val="autoZero"/>
        <c:auto val="1"/>
        <c:lblAlgn val="ctr"/>
        <c:lblOffset val="100"/>
        <c:noMultiLvlLbl val="0"/>
      </c:catAx>
      <c:valAx>
        <c:axId val="15960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60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6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72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3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1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24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7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8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5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26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39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FABA-C8D0-41B1-9861-186BFB0A2A3D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BA15-783C-4BA2-B5E2-6C439AD0D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0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8.png"/><Relationship Id="rId1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14416441" cy="6784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5620" y="73152"/>
            <a:ext cx="6208775" cy="1801367"/>
          </a:xfr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работы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МАОУ «Школа № 59»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2021-2022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1325082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" y="141316"/>
            <a:ext cx="11238807" cy="65836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1AD864-D9CD-474B-AD5C-4CAEE9BEDFB0}"/>
              </a:ext>
            </a:extLst>
          </p:cNvPr>
          <p:cNvSpPr/>
          <p:nvPr/>
        </p:nvSpPr>
        <p:spPr>
          <a:xfrm>
            <a:off x="2238894" y="14131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ОГЭ 2022</a:t>
            </a:r>
          </a:p>
        </p:txBody>
      </p:sp>
    </p:spTree>
    <p:extLst>
      <p:ext uri="{BB962C8B-B14F-4D97-AF65-F5344CB8AC3E}">
        <p14:creationId xmlns:p14="http://schemas.microsoft.com/office/powerpoint/2010/main" val="181107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32A0AC2-D2C1-423C-BF18-3A0936DA9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586867"/>
              </p:ext>
            </p:extLst>
          </p:nvPr>
        </p:nvGraphicFramePr>
        <p:xfrm>
          <a:off x="372861" y="461073"/>
          <a:ext cx="11293869" cy="621615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22900">
                  <a:extLst>
                    <a:ext uri="{9D8B030D-6E8A-4147-A177-3AD203B41FA5}">
                      <a16:colId xmlns:a16="http://schemas.microsoft.com/office/drawing/2014/main" val="2530306861"/>
                    </a:ext>
                  </a:extLst>
                </a:gridCol>
                <a:gridCol w="1272353">
                  <a:extLst>
                    <a:ext uri="{9D8B030D-6E8A-4147-A177-3AD203B41FA5}">
                      <a16:colId xmlns:a16="http://schemas.microsoft.com/office/drawing/2014/main" val="3446688621"/>
                    </a:ext>
                  </a:extLst>
                </a:gridCol>
                <a:gridCol w="724944">
                  <a:extLst>
                    <a:ext uri="{9D8B030D-6E8A-4147-A177-3AD203B41FA5}">
                      <a16:colId xmlns:a16="http://schemas.microsoft.com/office/drawing/2014/main" val="3968225455"/>
                    </a:ext>
                  </a:extLst>
                </a:gridCol>
                <a:gridCol w="613984">
                  <a:extLst>
                    <a:ext uri="{9D8B030D-6E8A-4147-A177-3AD203B41FA5}">
                      <a16:colId xmlns:a16="http://schemas.microsoft.com/office/drawing/2014/main" val="3436358615"/>
                    </a:ext>
                  </a:extLst>
                </a:gridCol>
                <a:gridCol w="574786">
                  <a:extLst>
                    <a:ext uri="{9D8B030D-6E8A-4147-A177-3AD203B41FA5}">
                      <a16:colId xmlns:a16="http://schemas.microsoft.com/office/drawing/2014/main" val="3913591644"/>
                    </a:ext>
                  </a:extLst>
                </a:gridCol>
                <a:gridCol w="2237466">
                  <a:extLst>
                    <a:ext uri="{9D8B030D-6E8A-4147-A177-3AD203B41FA5}">
                      <a16:colId xmlns:a16="http://schemas.microsoft.com/office/drawing/2014/main" val="136912688"/>
                    </a:ext>
                  </a:extLst>
                </a:gridCol>
                <a:gridCol w="861246">
                  <a:extLst>
                    <a:ext uri="{9D8B030D-6E8A-4147-A177-3AD203B41FA5}">
                      <a16:colId xmlns:a16="http://schemas.microsoft.com/office/drawing/2014/main" val="234181903"/>
                    </a:ext>
                  </a:extLst>
                </a:gridCol>
                <a:gridCol w="923399">
                  <a:extLst>
                    <a:ext uri="{9D8B030D-6E8A-4147-A177-3AD203B41FA5}">
                      <a16:colId xmlns:a16="http://schemas.microsoft.com/office/drawing/2014/main" val="894989761"/>
                    </a:ext>
                  </a:extLst>
                </a:gridCol>
                <a:gridCol w="665912">
                  <a:extLst>
                    <a:ext uri="{9D8B030D-6E8A-4147-A177-3AD203B41FA5}">
                      <a16:colId xmlns:a16="http://schemas.microsoft.com/office/drawing/2014/main" val="4274902454"/>
                    </a:ext>
                  </a:extLst>
                </a:gridCol>
                <a:gridCol w="976672">
                  <a:extLst>
                    <a:ext uri="{9D8B030D-6E8A-4147-A177-3AD203B41FA5}">
                      <a16:colId xmlns:a16="http://schemas.microsoft.com/office/drawing/2014/main" val="2232948685"/>
                    </a:ext>
                  </a:extLst>
                </a:gridCol>
                <a:gridCol w="1120207">
                  <a:extLst>
                    <a:ext uri="{9D8B030D-6E8A-4147-A177-3AD203B41FA5}">
                      <a16:colId xmlns:a16="http://schemas.microsoft.com/office/drawing/2014/main" val="1373589329"/>
                    </a:ext>
                  </a:extLst>
                </a:gridCol>
              </a:tblGrid>
              <a:tr h="2396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Кол-во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Усп-сть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сдали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Наилучшие результаты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Средний балл по школе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Район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3108834511"/>
                  </a:ext>
                </a:extLst>
              </a:tr>
              <a:tr h="44579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2021-2022 </a:t>
                      </a:r>
                      <a:r>
                        <a:rPr lang="ru-RU" sz="1400" dirty="0" err="1">
                          <a:effectLst/>
                        </a:rPr>
                        <a:t>у.г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2019-2020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2020-2021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2021-2022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2021-2022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1604558680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Русский язык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96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70,4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69,2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71,2 </a:t>
                      </a: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72,63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1514436292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Математика (база)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– 8 чел.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4,1 </a:t>
                      </a: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4,04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668771428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 (профиль)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56,1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49,4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64,5</a:t>
                      </a: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60,35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1915308411"/>
                  </a:ext>
                </a:extLst>
              </a:tr>
              <a:tr h="673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Литература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96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57,7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81,5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70,43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2544919039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83,3%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61,5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57,7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65,5 </a:t>
                      </a: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64,39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1294241703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Английский язык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94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72,2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70,9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70,8 </a:t>
                      </a: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73,08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875509022"/>
                  </a:ext>
                </a:extLst>
              </a:tr>
              <a:tr h="280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54,3</a:t>
                      </a: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57,71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63989692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95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51,0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53,33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2311836818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87,5%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48,6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48,4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53,12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3715889176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История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83,3%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75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58,2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65,19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3149447689"/>
                  </a:ext>
                </a:extLst>
              </a:tr>
              <a:tr h="445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Обществознание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71,9%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84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53,6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65,17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148199159"/>
                  </a:ext>
                </a:extLst>
              </a:tr>
              <a:tr h="217859">
                <a:tc rowSpan="2" gridSpan="9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Среднее значение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</a:rPr>
                        <a:t>школа</a:t>
                      </a:r>
                      <a:endParaRPr lang="ru-RU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район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1365030239"/>
                  </a:ext>
                </a:extLst>
              </a:tr>
              <a:tr h="226576"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56,3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53,5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46" marR="58046" marT="0" marB="0" anchor="ctr"/>
                </a:tc>
                <a:extLst>
                  <a:ext uri="{0D108BD9-81ED-4DB2-BD59-A6C34878D82A}">
                    <a16:rowId xmlns:a16="http://schemas.microsoft.com/office/drawing/2014/main" val="2384860183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1AD864-D9CD-474B-AD5C-4CAEE9BEDFB0}"/>
              </a:ext>
            </a:extLst>
          </p:cNvPr>
          <p:cNvSpPr/>
          <p:nvPr/>
        </p:nvSpPr>
        <p:spPr>
          <a:xfrm>
            <a:off x="2238894" y="41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ЕГЭ 2022</a:t>
            </a:r>
          </a:p>
        </p:txBody>
      </p:sp>
    </p:spTree>
    <p:extLst>
      <p:ext uri="{BB962C8B-B14F-4D97-AF65-F5344CB8AC3E}">
        <p14:creationId xmlns:p14="http://schemas.microsoft.com/office/powerpoint/2010/main" val="379140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255116" y="1464071"/>
            <a:ext cx="54166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октябре 2021 года  обучающиеся 6 и 8 классов, их родители и педагогические работники стали участниками ежегодного </a:t>
            </a:r>
            <a:r>
              <a:rPr lang="ru-RU" b="1" dirty="0"/>
              <a:t>Федерального мониторинга удовлетворенности образовательным учреждением.</a:t>
            </a:r>
            <a:endParaRPr lang="ru-RU" dirty="0"/>
          </a:p>
          <a:p>
            <a:r>
              <a:rPr lang="ru-RU" dirty="0"/>
              <a:t> Были выявлены 3 рисковых направления школы:</a:t>
            </a:r>
          </a:p>
          <a:p>
            <a:r>
              <a:rPr lang="ru-RU" dirty="0"/>
              <a:t>1) Недостаточная предметная и методическая компетентность педагогических работников.</a:t>
            </a:r>
          </a:p>
          <a:p>
            <a:r>
              <a:rPr lang="ru-RU" dirty="0"/>
              <a:t>2) Пониженный уровень школьного благополучия.</a:t>
            </a:r>
          </a:p>
          <a:p>
            <a:r>
              <a:rPr lang="ru-RU" dirty="0"/>
              <a:t>3) Низкий уровень дисциплины в классе.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AD8E-239A-4323-960D-08847B14BDF5}"/>
              </a:ext>
            </a:extLst>
          </p:cNvPr>
          <p:cNvSpPr txBox="1"/>
          <p:nvPr/>
        </p:nvSpPr>
        <p:spPr>
          <a:xfrm>
            <a:off x="6129757" y="1464071"/>
            <a:ext cx="54166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марте 2022 года  обучающиеся 7 и 8 классов, приняли участие в апробации </a:t>
            </a:r>
            <a:r>
              <a:rPr lang="ru-RU" b="1" dirty="0"/>
              <a:t>Международной программе по оценке образовательных достижений учащихся</a:t>
            </a:r>
            <a:r>
              <a:rPr lang="ru-RU" dirty="0"/>
              <a:t> </a:t>
            </a:r>
            <a:r>
              <a:rPr lang="en-US" b="1" dirty="0"/>
              <a:t>PISA</a:t>
            </a:r>
            <a:endParaRPr lang="ru-RU" b="1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После проверки работ Федеральным институтом по оценке качества:</a:t>
            </a:r>
          </a:p>
          <a:p>
            <a:endParaRPr lang="ru-RU" dirty="0"/>
          </a:p>
          <a:p>
            <a:r>
              <a:rPr lang="ru-RU" sz="2000" b="1" dirty="0"/>
              <a:t>7</a:t>
            </a:r>
            <a:r>
              <a:rPr lang="ru-RU" dirty="0"/>
              <a:t> класс  </a:t>
            </a:r>
            <a:r>
              <a:rPr lang="ru-RU" sz="2000" b="1" dirty="0"/>
              <a:t>62% </a:t>
            </a:r>
            <a:r>
              <a:rPr lang="ru-RU" dirty="0"/>
              <a:t>показали высокий уровень по математической грамотности</a:t>
            </a:r>
          </a:p>
          <a:p>
            <a:endParaRPr lang="ru-RU" dirty="0"/>
          </a:p>
          <a:p>
            <a:r>
              <a:rPr lang="ru-RU" sz="2000" b="1" dirty="0"/>
              <a:t>8</a:t>
            </a:r>
            <a:r>
              <a:rPr lang="ru-RU" dirty="0"/>
              <a:t> класс   </a:t>
            </a:r>
            <a:r>
              <a:rPr lang="ru-RU" sz="2000" b="1" dirty="0"/>
              <a:t>65% </a:t>
            </a:r>
            <a:r>
              <a:rPr lang="ru-RU" dirty="0"/>
              <a:t>показали высокий результат по финансовой грамотности</a:t>
            </a:r>
          </a:p>
        </p:txBody>
      </p:sp>
      <p:sp>
        <p:nvSpPr>
          <p:cNvPr id="5" name="Овал 4"/>
          <p:cNvSpPr/>
          <p:nvPr/>
        </p:nvSpPr>
        <p:spPr>
          <a:xfrm>
            <a:off x="290079" y="5376940"/>
            <a:ext cx="2327611" cy="9892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МАОУ «Школа № 59»</a:t>
            </a:r>
          </a:p>
        </p:txBody>
      </p:sp>
      <p:sp>
        <p:nvSpPr>
          <p:cNvPr id="7" name="Овал 6"/>
          <p:cNvSpPr/>
          <p:nvPr/>
        </p:nvSpPr>
        <p:spPr>
          <a:xfrm>
            <a:off x="3075709" y="5415741"/>
            <a:ext cx="2344703" cy="1041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МБОУ «Школа № 133»</a:t>
            </a:r>
          </a:p>
        </p:txBody>
      </p:sp>
      <p:sp>
        <p:nvSpPr>
          <p:cNvPr id="9" name="Выгнутая вверх стрелка 8"/>
          <p:cNvSpPr/>
          <p:nvPr/>
        </p:nvSpPr>
        <p:spPr>
          <a:xfrm>
            <a:off x="1989276" y="5045824"/>
            <a:ext cx="1819153" cy="440575"/>
          </a:xfrm>
          <a:prstGeom prst="curvedDownArrow">
            <a:avLst>
              <a:gd name="adj1" fmla="val 25000"/>
              <a:gd name="adj2" fmla="val 50000"/>
              <a:gd name="adj3" fmla="val 3611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486254">
            <a:off x="2527320" y="5203975"/>
            <a:ext cx="971163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Куратор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14" y="132154"/>
            <a:ext cx="1214393" cy="12143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73" y="2679862"/>
            <a:ext cx="1816719" cy="12763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70941" y="2685304"/>
            <a:ext cx="1848831" cy="12608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Математическая грамотность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836492" y="2675267"/>
            <a:ext cx="1619822" cy="1270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Финансовая  грамотность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41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07278" y="1068930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2021-2022 </a:t>
            </a:r>
            <a:r>
              <a:rPr lang="ru-RU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у.г</a:t>
            </a:r>
            <a:r>
              <a:rPr lang="ru-RU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174981" y="1601566"/>
            <a:ext cx="5416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             ВПР по географии (10 класс)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AD8E-239A-4323-960D-08847B14BDF5}"/>
              </a:ext>
            </a:extLst>
          </p:cNvPr>
          <p:cNvSpPr txBox="1"/>
          <p:nvPr/>
        </p:nvSpPr>
        <p:spPr>
          <a:xfrm>
            <a:off x="6071652" y="1478703"/>
            <a:ext cx="5416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</a:t>
            </a:r>
            <a:r>
              <a:rPr lang="ru-RU" b="1" dirty="0"/>
              <a:t>ВПР биология  (11 класс)</a:t>
            </a:r>
          </a:p>
          <a:p>
            <a:endParaRPr lang="ru-RU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A8E4363-C3A1-494C-97D8-1DFAAB859E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243" y="2206788"/>
          <a:ext cx="5023329" cy="1069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364">
                  <a:extLst>
                    <a:ext uri="{9D8B030D-6E8A-4147-A177-3AD203B41FA5}">
                      <a16:colId xmlns:a16="http://schemas.microsoft.com/office/drawing/2014/main" val="282657432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59871460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3850688307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2085661834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2617868911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2782942969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1692633379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3061017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Кол-во уч-ся выполнявших работу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"2"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"3"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"5"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успеваемости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% качества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4593857"/>
                  </a:ext>
                </a:extLst>
              </a:tr>
              <a:tr h="173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География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82,06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8424986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0F787A6-8322-494E-B28E-B9FCFD3947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71651" y="2206788"/>
          <a:ext cx="5617583" cy="1047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560">
                  <a:extLst>
                    <a:ext uri="{9D8B030D-6E8A-4147-A177-3AD203B41FA5}">
                      <a16:colId xmlns:a16="http://schemas.microsoft.com/office/drawing/2014/main" val="631812554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1350954167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3644227323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3769856309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4160771678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98675811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412476272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3202174636"/>
                    </a:ext>
                  </a:extLst>
                </a:gridCol>
              </a:tblGrid>
              <a:tr h="774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Кол-во уч-ся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"2"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"3"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"5"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успеваемости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% качества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0330647"/>
                  </a:ext>
                </a:extLst>
              </a:tr>
              <a:tr h="272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Биология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75,61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5817184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C26D698-8E5B-43B6-8C6C-AC4DAABCF16E}"/>
              </a:ext>
            </a:extLst>
          </p:cNvPr>
          <p:cNvGraphicFramePr/>
          <p:nvPr>
            <p:extLst/>
          </p:nvPr>
        </p:nvGraphicFramePr>
        <p:xfrm>
          <a:off x="305228" y="3502109"/>
          <a:ext cx="5030343" cy="3127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3350364-7A82-47FE-87F6-82C15BD209EF}"/>
              </a:ext>
            </a:extLst>
          </p:cNvPr>
          <p:cNvGraphicFramePr/>
          <p:nvPr>
            <p:extLst/>
          </p:nvPr>
        </p:nvGraphicFramePr>
        <p:xfrm>
          <a:off x="6457362" y="3502109"/>
          <a:ext cx="4793204" cy="293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7722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7895" y="1156980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>
                <a:solidFill>
                  <a:prstClr val="black"/>
                </a:solidFill>
                <a:cs typeface="Times New Roman" panose="02020603050405020304" pitchFamily="18" charset="0"/>
              </a:rPr>
              <a:t>2021-2022 у.г.</a:t>
            </a:r>
            <a:endParaRPr 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174981" y="1601566"/>
            <a:ext cx="5416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             ВПР по географии (10 класс)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AD8E-239A-4323-960D-08847B14BDF5}"/>
              </a:ext>
            </a:extLst>
          </p:cNvPr>
          <p:cNvSpPr txBox="1"/>
          <p:nvPr/>
        </p:nvSpPr>
        <p:spPr>
          <a:xfrm>
            <a:off x="6071652" y="1478703"/>
            <a:ext cx="5416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</a:t>
            </a:r>
            <a:r>
              <a:rPr lang="ru-RU" b="1" dirty="0"/>
              <a:t>ВПР по  биология  (11 класс)</a:t>
            </a:r>
          </a:p>
          <a:p>
            <a:endParaRPr lang="ru-RU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A8E4363-C3A1-494C-97D8-1DFAAB859E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243" y="2206788"/>
          <a:ext cx="5023329" cy="1069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364">
                  <a:extLst>
                    <a:ext uri="{9D8B030D-6E8A-4147-A177-3AD203B41FA5}">
                      <a16:colId xmlns:a16="http://schemas.microsoft.com/office/drawing/2014/main" val="282657432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59871460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3850688307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2085661834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2617868911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2782942969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1692633379"/>
                    </a:ext>
                  </a:extLst>
                </a:gridCol>
                <a:gridCol w="585995">
                  <a:extLst>
                    <a:ext uri="{9D8B030D-6E8A-4147-A177-3AD203B41FA5}">
                      <a16:colId xmlns:a16="http://schemas.microsoft.com/office/drawing/2014/main" val="3061017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Кол-во уч-ся выполнявших работу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"2"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"3"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"5"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успеваемости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% качества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4593857"/>
                  </a:ext>
                </a:extLst>
              </a:tr>
              <a:tr h="173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География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82,06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8424986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0F787A6-8322-494E-B28E-B9FCFD3947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71651" y="2206788"/>
          <a:ext cx="5617583" cy="1047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560">
                  <a:extLst>
                    <a:ext uri="{9D8B030D-6E8A-4147-A177-3AD203B41FA5}">
                      <a16:colId xmlns:a16="http://schemas.microsoft.com/office/drawing/2014/main" val="631812554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1350954167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3644227323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3769856309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4160771678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98675811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412476272"/>
                    </a:ext>
                  </a:extLst>
                </a:gridCol>
                <a:gridCol w="655289">
                  <a:extLst>
                    <a:ext uri="{9D8B030D-6E8A-4147-A177-3AD203B41FA5}">
                      <a16:colId xmlns:a16="http://schemas.microsoft.com/office/drawing/2014/main" val="3202174636"/>
                    </a:ext>
                  </a:extLst>
                </a:gridCol>
              </a:tblGrid>
              <a:tr h="774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Кол-во уч-ся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"2"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"3"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"5"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успеваемости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% качества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0330647"/>
                  </a:ext>
                </a:extLst>
              </a:tr>
              <a:tr h="272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Биология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75,61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5817184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C26D698-8E5B-43B6-8C6C-AC4DAABCF16E}"/>
              </a:ext>
            </a:extLst>
          </p:cNvPr>
          <p:cNvGraphicFramePr/>
          <p:nvPr>
            <p:extLst/>
          </p:nvPr>
        </p:nvGraphicFramePr>
        <p:xfrm>
          <a:off x="305228" y="3502109"/>
          <a:ext cx="5030343" cy="3127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3350364-7A82-47FE-87F6-82C15BD209EF}"/>
              </a:ext>
            </a:extLst>
          </p:cNvPr>
          <p:cNvGraphicFramePr/>
          <p:nvPr>
            <p:extLst/>
          </p:nvPr>
        </p:nvGraphicFramePr>
        <p:xfrm>
          <a:off x="6457362" y="3502109"/>
          <a:ext cx="4793204" cy="293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063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>
                <a:solidFill>
                  <a:prstClr val="black"/>
                </a:solidFill>
                <a:cs typeface="Times New Roman" panose="02020603050405020304" pitchFamily="18" charset="0"/>
              </a:rPr>
              <a:t>2021-2022 у.г.</a:t>
            </a:r>
            <a:endParaRPr 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333389" y="1748077"/>
            <a:ext cx="54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Районное НОУ 9-11 классы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AD8E-239A-4323-960D-08847B14BDF5}"/>
              </a:ext>
            </a:extLst>
          </p:cNvPr>
          <p:cNvSpPr txBox="1"/>
          <p:nvPr/>
        </p:nvSpPr>
        <p:spPr>
          <a:xfrm>
            <a:off x="6129757" y="1464071"/>
            <a:ext cx="54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84FF8B-B308-4F2B-A651-96FC4ABBC3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1911" y="2386784"/>
          <a:ext cx="4845376" cy="1130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777">
                  <a:extLst>
                    <a:ext uri="{9D8B030D-6E8A-4147-A177-3AD203B41FA5}">
                      <a16:colId xmlns:a16="http://schemas.microsoft.com/office/drawing/2014/main" val="415082420"/>
                    </a:ext>
                  </a:extLst>
                </a:gridCol>
                <a:gridCol w="779636">
                  <a:extLst>
                    <a:ext uri="{9D8B030D-6E8A-4147-A177-3AD203B41FA5}">
                      <a16:colId xmlns:a16="http://schemas.microsoft.com/office/drawing/2014/main" val="3621953367"/>
                    </a:ext>
                  </a:extLst>
                </a:gridCol>
                <a:gridCol w="711019">
                  <a:extLst>
                    <a:ext uri="{9D8B030D-6E8A-4147-A177-3AD203B41FA5}">
                      <a16:colId xmlns:a16="http://schemas.microsoft.com/office/drawing/2014/main" val="558986931"/>
                    </a:ext>
                  </a:extLst>
                </a:gridCol>
                <a:gridCol w="711517">
                  <a:extLst>
                    <a:ext uri="{9D8B030D-6E8A-4147-A177-3AD203B41FA5}">
                      <a16:colId xmlns:a16="http://schemas.microsoft.com/office/drawing/2014/main" val="1265766742"/>
                    </a:ext>
                  </a:extLst>
                </a:gridCol>
                <a:gridCol w="711517">
                  <a:extLst>
                    <a:ext uri="{9D8B030D-6E8A-4147-A177-3AD203B41FA5}">
                      <a16:colId xmlns:a16="http://schemas.microsoft.com/office/drawing/2014/main" val="669790360"/>
                    </a:ext>
                  </a:extLst>
                </a:gridCol>
                <a:gridCol w="1087910">
                  <a:extLst>
                    <a:ext uri="{9D8B030D-6E8A-4147-A177-3AD203B41FA5}">
                      <a16:colId xmlns:a16="http://schemas.microsoft.com/office/drawing/2014/main" val="153746685"/>
                    </a:ext>
                  </a:extLst>
                </a:gridCol>
              </a:tblGrid>
              <a:tr h="21884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Всего участников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Всего дипломов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дипломы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благодарности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698043"/>
                  </a:ext>
                </a:extLst>
              </a:tr>
              <a:tr h="4538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3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786750"/>
                  </a:ext>
                </a:extLst>
              </a:tr>
              <a:tr h="457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265373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838436DC-2D55-40BC-92AE-06EBDC64EE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2735" y="1464070"/>
          <a:ext cx="5314795" cy="1724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170">
                  <a:extLst>
                    <a:ext uri="{9D8B030D-6E8A-4147-A177-3AD203B41FA5}">
                      <a16:colId xmlns:a16="http://schemas.microsoft.com/office/drawing/2014/main" val="1769981034"/>
                    </a:ext>
                  </a:extLst>
                </a:gridCol>
                <a:gridCol w="896173">
                  <a:extLst>
                    <a:ext uri="{9D8B030D-6E8A-4147-A177-3AD203B41FA5}">
                      <a16:colId xmlns:a16="http://schemas.microsoft.com/office/drawing/2014/main" val="1246866216"/>
                    </a:ext>
                  </a:extLst>
                </a:gridCol>
                <a:gridCol w="836236">
                  <a:extLst>
                    <a:ext uri="{9D8B030D-6E8A-4147-A177-3AD203B41FA5}">
                      <a16:colId xmlns:a16="http://schemas.microsoft.com/office/drawing/2014/main" val="2277886754"/>
                    </a:ext>
                  </a:extLst>
                </a:gridCol>
                <a:gridCol w="836236">
                  <a:extLst>
                    <a:ext uri="{9D8B030D-6E8A-4147-A177-3AD203B41FA5}">
                      <a16:colId xmlns:a16="http://schemas.microsoft.com/office/drawing/2014/main" val="4196835926"/>
                    </a:ext>
                  </a:extLst>
                </a:gridCol>
                <a:gridCol w="836236">
                  <a:extLst>
                    <a:ext uri="{9D8B030D-6E8A-4147-A177-3AD203B41FA5}">
                      <a16:colId xmlns:a16="http://schemas.microsoft.com/office/drawing/2014/main" val="169671337"/>
                    </a:ext>
                  </a:extLst>
                </a:gridCol>
                <a:gridCol w="1047744">
                  <a:extLst>
                    <a:ext uri="{9D8B030D-6E8A-4147-A177-3AD203B41FA5}">
                      <a16:colId xmlns:a16="http://schemas.microsoft.com/office/drawing/2014/main" val="4097432218"/>
                    </a:ext>
                  </a:extLst>
                </a:gridCol>
              </a:tblGrid>
              <a:tr h="104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места/год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количество участников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диплом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1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диплом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диплом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благодарность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1206358"/>
                  </a:ext>
                </a:extLst>
              </a:tr>
              <a:tr h="2268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2916789"/>
                  </a:ext>
                </a:extLst>
              </a:tr>
              <a:tr h="2268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0581616"/>
                  </a:ext>
                </a:extLst>
              </a:tr>
              <a:tr h="2268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78984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2D41270-DD80-4311-BCF7-724381E98032}"/>
              </a:ext>
            </a:extLst>
          </p:cNvPr>
          <p:cNvGraphicFramePr/>
          <p:nvPr>
            <p:extLst/>
          </p:nvPr>
        </p:nvGraphicFramePr>
        <p:xfrm>
          <a:off x="6129757" y="3884104"/>
          <a:ext cx="5297773" cy="266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https://sun9-11.userapi.com/c851016/v851016893/3357a/H1AxkucFsrI.jpg">
            <a:extLst>
              <a:ext uri="{FF2B5EF4-FFF2-40B4-BE49-F238E27FC236}">
                <a16:creationId xmlns:a16="http://schemas.microsoft.com/office/drawing/2014/main" id="{11A89751-8A4E-443A-9D77-0EF283B6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7" y="4497149"/>
            <a:ext cx="5099592" cy="12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5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>
                <a:solidFill>
                  <a:prstClr val="black"/>
                </a:solidFill>
                <a:cs typeface="Times New Roman" panose="02020603050405020304" pitchFamily="18" charset="0"/>
              </a:rPr>
              <a:t>2021-2022 у.г.</a:t>
            </a:r>
            <a:endParaRPr 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679378" y="1787237"/>
            <a:ext cx="344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 </a:t>
            </a:r>
            <a:r>
              <a:rPr lang="ru-RU" b="1" dirty="0"/>
              <a:t>Городское НОУ 9-11 классы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AD8E-239A-4323-960D-08847B14BDF5}"/>
              </a:ext>
            </a:extLst>
          </p:cNvPr>
          <p:cNvSpPr txBox="1"/>
          <p:nvPr/>
        </p:nvSpPr>
        <p:spPr>
          <a:xfrm>
            <a:off x="6129757" y="1464071"/>
            <a:ext cx="54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 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DDEFA83-84F5-4FE6-B784-5152AF6533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8057" y="2664331"/>
          <a:ext cx="4845376" cy="1128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777">
                  <a:extLst>
                    <a:ext uri="{9D8B030D-6E8A-4147-A177-3AD203B41FA5}">
                      <a16:colId xmlns:a16="http://schemas.microsoft.com/office/drawing/2014/main" val="415082420"/>
                    </a:ext>
                  </a:extLst>
                </a:gridCol>
                <a:gridCol w="779636">
                  <a:extLst>
                    <a:ext uri="{9D8B030D-6E8A-4147-A177-3AD203B41FA5}">
                      <a16:colId xmlns:a16="http://schemas.microsoft.com/office/drawing/2014/main" val="3621953367"/>
                    </a:ext>
                  </a:extLst>
                </a:gridCol>
                <a:gridCol w="711019">
                  <a:extLst>
                    <a:ext uri="{9D8B030D-6E8A-4147-A177-3AD203B41FA5}">
                      <a16:colId xmlns:a16="http://schemas.microsoft.com/office/drawing/2014/main" val="558986931"/>
                    </a:ext>
                  </a:extLst>
                </a:gridCol>
                <a:gridCol w="711517">
                  <a:extLst>
                    <a:ext uri="{9D8B030D-6E8A-4147-A177-3AD203B41FA5}">
                      <a16:colId xmlns:a16="http://schemas.microsoft.com/office/drawing/2014/main" val="1265766742"/>
                    </a:ext>
                  </a:extLst>
                </a:gridCol>
                <a:gridCol w="711517">
                  <a:extLst>
                    <a:ext uri="{9D8B030D-6E8A-4147-A177-3AD203B41FA5}">
                      <a16:colId xmlns:a16="http://schemas.microsoft.com/office/drawing/2014/main" val="669790360"/>
                    </a:ext>
                  </a:extLst>
                </a:gridCol>
                <a:gridCol w="1087910">
                  <a:extLst>
                    <a:ext uri="{9D8B030D-6E8A-4147-A177-3AD203B41FA5}">
                      <a16:colId xmlns:a16="http://schemas.microsoft.com/office/drawing/2014/main" val="153746685"/>
                    </a:ext>
                  </a:extLst>
                </a:gridCol>
              </a:tblGrid>
              <a:tr h="36327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Всего участников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Всего дипломов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дипломы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благодарности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698043"/>
                  </a:ext>
                </a:extLst>
              </a:tr>
              <a:tr h="376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786750"/>
                  </a:ext>
                </a:extLst>
              </a:tr>
              <a:tr h="379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265373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CD68831E-D754-461C-A373-D89E582510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58511" y="1460283"/>
          <a:ext cx="5689844" cy="1934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6647">
                  <a:extLst>
                    <a:ext uri="{9D8B030D-6E8A-4147-A177-3AD203B41FA5}">
                      <a16:colId xmlns:a16="http://schemas.microsoft.com/office/drawing/2014/main" val="2751213158"/>
                    </a:ext>
                  </a:extLst>
                </a:gridCol>
                <a:gridCol w="947991">
                  <a:extLst>
                    <a:ext uri="{9D8B030D-6E8A-4147-A177-3AD203B41FA5}">
                      <a16:colId xmlns:a16="http://schemas.microsoft.com/office/drawing/2014/main" val="2900398719"/>
                    </a:ext>
                  </a:extLst>
                </a:gridCol>
                <a:gridCol w="838583">
                  <a:extLst>
                    <a:ext uri="{9D8B030D-6E8A-4147-A177-3AD203B41FA5}">
                      <a16:colId xmlns:a16="http://schemas.microsoft.com/office/drawing/2014/main" val="969281382"/>
                    </a:ext>
                  </a:extLst>
                </a:gridCol>
                <a:gridCol w="944197">
                  <a:extLst>
                    <a:ext uri="{9D8B030D-6E8A-4147-A177-3AD203B41FA5}">
                      <a16:colId xmlns:a16="http://schemas.microsoft.com/office/drawing/2014/main" val="540719851"/>
                    </a:ext>
                  </a:extLst>
                </a:gridCol>
                <a:gridCol w="952418">
                  <a:extLst>
                    <a:ext uri="{9D8B030D-6E8A-4147-A177-3AD203B41FA5}">
                      <a16:colId xmlns:a16="http://schemas.microsoft.com/office/drawing/2014/main" val="3015879918"/>
                    </a:ext>
                  </a:extLst>
                </a:gridCol>
                <a:gridCol w="1120008">
                  <a:extLst>
                    <a:ext uri="{9D8B030D-6E8A-4147-A177-3AD203B41FA5}">
                      <a16:colId xmlns:a16="http://schemas.microsoft.com/office/drawing/2014/main" val="3434104340"/>
                    </a:ext>
                  </a:extLst>
                </a:gridCol>
              </a:tblGrid>
              <a:tr h="6738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места/год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количество участников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диплом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1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диплом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диплом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благодарность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extLst>
                  <a:ext uri="{0D108BD9-81ED-4DB2-BD59-A6C34878D82A}">
                    <a16:rowId xmlns:a16="http://schemas.microsoft.com/office/drawing/2014/main" val="3831734983"/>
                  </a:ext>
                </a:extLst>
              </a:tr>
              <a:tr h="152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extLst>
                  <a:ext uri="{0D108BD9-81ED-4DB2-BD59-A6C34878D82A}">
                    <a16:rowId xmlns:a16="http://schemas.microsoft.com/office/drawing/2014/main" val="2377828332"/>
                  </a:ext>
                </a:extLst>
              </a:tr>
              <a:tr h="152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1 </a:t>
                      </a:r>
                      <a:endParaRPr lang="ru-RU" sz="1100" dirty="0">
                        <a:effectLst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</a:endParaRPr>
                    </a:p>
                  </a:txBody>
                  <a:tcPr marL="68301" marR="68301" marT="0" marB="0"/>
                </a:tc>
                <a:extLst>
                  <a:ext uri="{0D108BD9-81ED-4DB2-BD59-A6C34878D82A}">
                    <a16:rowId xmlns:a16="http://schemas.microsoft.com/office/drawing/2014/main" val="2121456673"/>
                  </a:ext>
                </a:extLst>
              </a:tr>
              <a:tr h="629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-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</a:endParaRPr>
                    </a:p>
                  </a:txBody>
                  <a:tcPr marL="68301" marR="683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/>
                </a:tc>
                <a:extLst>
                  <a:ext uri="{0D108BD9-81ED-4DB2-BD59-A6C34878D82A}">
                    <a16:rowId xmlns:a16="http://schemas.microsoft.com/office/drawing/2014/main" val="3619708113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2C42E7A-C1FC-45DB-AA89-6A9C78843918}"/>
              </a:ext>
            </a:extLst>
          </p:cNvPr>
          <p:cNvGraphicFramePr/>
          <p:nvPr>
            <p:extLst/>
          </p:nvPr>
        </p:nvGraphicFramePr>
        <p:xfrm>
          <a:off x="6315118" y="4054625"/>
          <a:ext cx="4767580" cy="230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https://ddt-chkalov.ru/system/files/nou%20final%202_9.png">
            <a:extLst>
              <a:ext uri="{FF2B5EF4-FFF2-40B4-BE49-F238E27FC236}">
                <a16:creationId xmlns:a16="http://schemas.microsoft.com/office/drawing/2014/main" id="{93E65A61-1EEE-440D-A1A5-63030EDE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80" y="3898187"/>
            <a:ext cx="2704330" cy="26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>
                <a:solidFill>
                  <a:prstClr val="black"/>
                </a:solidFill>
                <a:cs typeface="Times New Roman" panose="02020603050405020304" pitchFamily="18" charset="0"/>
              </a:rPr>
              <a:t>2021-2022 у.г.</a:t>
            </a:r>
            <a:endParaRPr 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512514" y="1499075"/>
            <a:ext cx="5416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НОУ ЮНЫХ 4-8 классы </a:t>
            </a: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9D5539E-5274-4075-A260-3760D16065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1875" y="2213288"/>
          <a:ext cx="5848985" cy="586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3125">
                  <a:extLst>
                    <a:ext uri="{9D8B030D-6E8A-4147-A177-3AD203B41FA5}">
                      <a16:colId xmlns:a16="http://schemas.microsoft.com/office/drawing/2014/main" val="3794312175"/>
                    </a:ext>
                  </a:extLst>
                </a:gridCol>
                <a:gridCol w="390167">
                  <a:extLst>
                    <a:ext uri="{9D8B030D-6E8A-4147-A177-3AD203B41FA5}">
                      <a16:colId xmlns:a16="http://schemas.microsoft.com/office/drawing/2014/main" val="3349155490"/>
                    </a:ext>
                  </a:extLst>
                </a:gridCol>
                <a:gridCol w="929998">
                  <a:extLst>
                    <a:ext uri="{9D8B030D-6E8A-4147-A177-3AD203B41FA5}">
                      <a16:colId xmlns:a16="http://schemas.microsoft.com/office/drawing/2014/main" val="2453695171"/>
                    </a:ext>
                  </a:extLst>
                </a:gridCol>
                <a:gridCol w="1128395">
                  <a:extLst>
                    <a:ext uri="{9D8B030D-6E8A-4147-A177-3AD203B41FA5}">
                      <a16:colId xmlns:a16="http://schemas.microsoft.com/office/drawing/2014/main" val="1695505909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1621386043"/>
                    </a:ext>
                  </a:extLst>
                </a:gridCol>
                <a:gridCol w="1213485">
                  <a:extLst>
                    <a:ext uri="{9D8B030D-6E8A-4147-A177-3AD203B41FA5}">
                      <a16:colId xmlns:a16="http://schemas.microsoft.com/office/drawing/2014/main" val="3688420788"/>
                    </a:ext>
                  </a:extLst>
                </a:gridCol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2 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3 место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благодарность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491679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количество участников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4227568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591ED9CE-53ED-491B-9BCD-23EDFE206796}"/>
              </a:ext>
            </a:extLst>
          </p:cNvPr>
          <p:cNvGraphicFramePr/>
          <p:nvPr>
            <p:extLst/>
          </p:nvPr>
        </p:nvGraphicFramePr>
        <p:xfrm>
          <a:off x="837035" y="3326765"/>
          <a:ext cx="4875868" cy="293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8" name="Picture 6" descr="http://shs_shel.shel.zabedu.ru/wp-content/uploads/2021/11/nob.jpg">
            <a:extLst>
              <a:ext uri="{FF2B5EF4-FFF2-40B4-BE49-F238E27FC236}">
                <a16:creationId xmlns:a16="http://schemas.microsoft.com/office/drawing/2014/main" id="{5B1EAC69-80C9-4AAD-9850-2968746F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95" y="2860646"/>
            <a:ext cx="4540085" cy="16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95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43" y="2211184"/>
            <a:ext cx="8306915" cy="4588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1479665" y="1163472"/>
            <a:ext cx="9035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  <a:p>
            <a:pPr algn="ctr"/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49" y="258271"/>
            <a:ext cx="4058216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4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87" y="1870363"/>
            <a:ext cx="9260378" cy="5045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2050743" y="577015"/>
            <a:ext cx="7242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/>
              <a:t>                           </a:t>
            </a:r>
          </a:p>
          <a:p>
            <a:pPr lvl="0" algn="ctr"/>
            <a:r>
              <a:rPr lang="ru-RU" dirty="0"/>
              <a:t>         </a:t>
            </a:r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18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725188-227E-486B-B354-5C2D11621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4566" y="2709948"/>
            <a:ext cx="2244437" cy="1030778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836727" y="3011978"/>
            <a:ext cx="2103120" cy="1030778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лифты для каждого</a:t>
            </a:r>
          </a:p>
        </p:txBody>
      </p:sp>
      <p:sp>
        <p:nvSpPr>
          <p:cNvPr id="5" name="Овал 4"/>
          <p:cNvSpPr/>
          <p:nvPr/>
        </p:nvSpPr>
        <p:spPr>
          <a:xfrm>
            <a:off x="8648007" y="4627419"/>
            <a:ext cx="2527069" cy="2014452"/>
          </a:xfrm>
          <a:prstGeom prst="ellipse">
            <a:avLst/>
          </a:prstGeom>
          <a:solidFill>
            <a:srgbClr val="1D4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Молодые профессионалы 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Молодежь России</a:t>
            </a:r>
          </a:p>
        </p:txBody>
      </p:sp>
    </p:spTree>
    <p:extLst>
      <p:ext uri="{BB962C8B-B14F-4D97-AF65-F5344CB8AC3E}">
        <p14:creationId xmlns:p14="http://schemas.microsoft.com/office/powerpoint/2010/main" val="238463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426" y="1338349"/>
            <a:ext cx="8279477" cy="47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04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36259421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0576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2275347" y="922713"/>
            <a:ext cx="7507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Обновление библиотечного фонда школы 2021-2022 </a:t>
            </a:r>
            <a:r>
              <a:rPr lang="ru-RU" sz="2800" b="1" dirty="0" err="1">
                <a:solidFill>
                  <a:srgbClr val="0070C0"/>
                </a:solidFill>
              </a:rPr>
              <a:t>у.г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7" name="Рисунок 16" descr="https://www.culture.ru/storage/images/780b64e48f1e929fbd9b37ca759a77a9/47c65a9c5b2f64f6949e2d86cea08465.jpg">
            <a:extLst>
              <a:ext uri="{FF2B5EF4-FFF2-40B4-BE49-F238E27FC236}">
                <a16:creationId xmlns:a16="http://schemas.microsoft.com/office/drawing/2014/main" id="{89973AE6-1799-422F-8C18-1D0AED5294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74" y="2875054"/>
            <a:ext cx="3096895" cy="192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.scienceforming.com/images/029/image-84339-9.jpg">
            <a:extLst>
              <a:ext uri="{FF2B5EF4-FFF2-40B4-BE49-F238E27FC236}">
                <a16:creationId xmlns:a16="http://schemas.microsoft.com/office/drawing/2014/main" id="{C5C06AA0-4447-4FFB-B32C-FE177EAF28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0" y="4091752"/>
            <a:ext cx="2567940" cy="188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ruslania.com/pictures/books_photos/72/724225/o.jpg">
            <a:extLst>
              <a:ext uri="{FF2B5EF4-FFF2-40B4-BE49-F238E27FC236}">
                <a16:creationId xmlns:a16="http://schemas.microsoft.com/office/drawing/2014/main" id="{8E51DB62-8046-40E2-A7A7-FD50174CB2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385" y="3351294"/>
            <a:ext cx="1722120" cy="1722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A7DC02-F65D-4781-B92F-477E469E7A8B}"/>
              </a:ext>
            </a:extLst>
          </p:cNvPr>
          <p:cNvSpPr txBox="1"/>
          <p:nvPr/>
        </p:nvSpPr>
        <p:spPr>
          <a:xfrm>
            <a:off x="657689" y="3322980"/>
            <a:ext cx="30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Учебники и учебные пособия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A97746-0547-4D35-A95C-1AD782A8B068}"/>
              </a:ext>
            </a:extLst>
          </p:cNvPr>
          <p:cNvSpPr txBox="1"/>
          <p:nvPr/>
        </p:nvSpPr>
        <p:spPr>
          <a:xfrm>
            <a:off x="4920284" y="2859921"/>
            <a:ext cx="183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Рабочие тетради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32DE6-E3E8-4D05-A54E-60B5752AA3A3}"/>
              </a:ext>
            </a:extLst>
          </p:cNvPr>
          <p:cNvSpPr txBox="1"/>
          <p:nvPr/>
        </p:nvSpPr>
        <p:spPr>
          <a:xfrm>
            <a:off x="7922030" y="2296210"/>
            <a:ext cx="294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Художественная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307744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ED379-DE43-4D5C-AEE8-7096A1238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" y="4236508"/>
            <a:ext cx="2526900" cy="1987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B4C8-A96C-49F1-94C5-3DB765A4CAE8}"/>
              </a:ext>
            </a:extLst>
          </p:cNvPr>
          <p:cNvSpPr txBox="1"/>
          <p:nvPr/>
        </p:nvSpPr>
        <p:spPr>
          <a:xfrm>
            <a:off x="2275347" y="922713"/>
            <a:ext cx="7507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Благоустройство школьных помещений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 2021-2022 </a:t>
            </a:r>
            <a:r>
              <a:rPr lang="ru-RU" sz="2800" b="1" dirty="0" err="1">
                <a:solidFill>
                  <a:srgbClr val="0070C0"/>
                </a:solidFill>
              </a:rPr>
              <a:t>у.г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A7DC02-F65D-4781-B92F-477E469E7A8B}"/>
              </a:ext>
            </a:extLst>
          </p:cNvPr>
          <p:cNvSpPr txBox="1"/>
          <p:nvPr/>
        </p:nvSpPr>
        <p:spPr>
          <a:xfrm>
            <a:off x="191939" y="6301903"/>
            <a:ext cx="305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Замена окон каб.211,303,308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32DE6-E3E8-4D05-A54E-60B5752AA3A3}"/>
              </a:ext>
            </a:extLst>
          </p:cNvPr>
          <p:cNvSpPr txBox="1"/>
          <p:nvPr/>
        </p:nvSpPr>
        <p:spPr>
          <a:xfrm>
            <a:off x="7304445" y="5219279"/>
            <a:ext cx="329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Ремонт коридоров 1,2,3 этажа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CEFD5E4-C3DB-4BBB-A3F4-6A178BA7CD5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62" y="1504736"/>
            <a:ext cx="3883660" cy="21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2C3CE24-A7F2-433F-A034-8944396480F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21" y="1935009"/>
            <a:ext cx="2573262" cy="378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BC47A8C-03B4-430E-B2B3-8B44521B0ECF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09" y="3304370"/>
            <a:ext cx="2560158" cy="181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DC4D149-8673-47D0-9A12-A6373AD61C9F}"/>
              </a:ext>
            </a:extLst>
          </p:cNvPr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" y="1526581"/>
            <a:ext cx="2954718" cy="20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F02BC6E-B92F-4A7E-81B8-BADDF3FCF5B0}"/>
              </a:ext>
            </a:extLst>
          </p:cNvPr>
          <p:cNvSpPr txBox="1"/>
          <p:nvPr/>
        </p:nvSpPr>
        <p:spPr>
          <a:xfrm>
            <a:off x="9783192" y="3890711"/>
            <a:ext cx="2363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Замена светильников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каб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213, 304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5877" y="4792978"/>
            <a:ext cx="2621507" cy="196917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B815A2B-B47D-450C-85CA-0541099797CB}"/>
              </a:ext>
            </a:extLst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83" y="2760485"/>
            <a:ext cx="2738489" cy="197430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432DE6-E3E8-4D05-A54E-60B5752AA3A3}"/>
              </a:ext>
            </a:extLst>
          </p:cNvPr>
          <p:cNvSpPr txBox="1"/>
          <p:nvPr/>
        </p:nvSpPr>
        <p:spPr>
          <a:xfrm>
            <a:off x="7046687" y="6117237"/>
            <a:ext cx="33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Ремонт эвакуационного выхода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5F44EF-07DC-49D8-AB41-687AAFDD1607}"/>
              </a:ext>
            </a:extLst>
          </p:cNvPr>
          <p:cNvSpPr txBox="1"/>
          <p:nvPr/>
        </p:nvSpPr>
        <p:spPr>
          <a:xfrm>
            <a:off x="9828211" y="4524999"/>
            <a:ext cx="178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Замена жалюзи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каб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203, 214</a:t>
            </a:r>
          </a:p>
        </p:txBody>
      </p:sp>
    </p:spTree>
    <p:extLst>
      <p:ext uri="{BB962C8B-B14F-4D97-AF65-F5344CB8AC3E}">
        <p14:creationId xmlns:p14="http://schemas.microsoft.com/office/powerpoint/2010/main" val="4262908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32507F-B8FA-4E8C-BE36-A98FA38A0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84"/>
            <a:ext cx="12192000" cy="685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311161" y="1103441"/>
            <a:ext cx="3817398" cy="1762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72% 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обучающихся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 МАОУ «Школа № 59» охвачены дополнительным образованием</a:t>
            </a:r>
          </a:p>
        </p:txBody>
      </p:sp>
      <p:sp>
        <p:nvSpPr>
          <p:cNvPr id="7" name="Овал 6"/>
          <p:cNvSpPr/>
          <p:nvPr/>
        </p:nvSpPr>
        <p:spPr>
          <a:xfrm>
            <a:off x="387659" y="1861710"/>
            <a:ext cx="4641541" cy="27609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26</a:t>
            </a:r>
            <a:r>
              <a:rPr lang="ru-RU" b="1" dirty="0">
                <a:solidFill>
                  <a:schemeClr val="tx2"/>
                </a:solidFill>
              </a:rPr>
              <a:t> обучающихся 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МАОУ «Школа № 59» охвачены проектами, реализующими программы естественнонаучной и технической направленности</a:t>
            </a:r>
          </a:p>
        </p:txBody>
      </p:sp>
      <p:sp>
        <p:nvSpPr>
          <p:cNvPr id="8" name="Овал 7"/>
          <p:cNvSpPr/>
          <p:nvPr/>
        </p:nvSpPr>
        <p:spPr>
          <a:xfrm>
            <a:off x="7231225" y="2235335"/>
            <a:ext cx="4739952" cy="2352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570 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обучающихся 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МАОУ «Школа № 59»  за 2021-2022 </a:t>
            </a:r>
            <a:r>
              <a:rPr lang="ru-RU" b="1" dirty="0" err="1">
                <a:solidFill>
                  <a:schemeClr val="tx2"/>
                </a:solidFill>
              </a:rPr>
              <a:t>уч.г</a:t>
            </a:r>
            <a:r>
              <a:rPr lang="ru-RU" b="1" dirty="0">
                <a:solidFill>
                  <a:schemeClr val="tx2"/>
                </a:solidFill>
              </a:rPr>
              <a:t>. стали участниками открытых онлайн-уроков «</a:t>
            </a:r>
            <a:r>
              <a:rPr lang="ru-RU" b="1" dirty="0" err="1">
                <a:solidFill>
                  <a:schemeClr val="tx2"/>
                </a:solidFill>
              </a:rPr>
              <a:t>ПроеКТОриЯ</a:t>
            </a:r>
            <a:r>
              <a:rPr lang="ru-RU" b="1" dirty="0">
                <a:solidFill>
                  <a:schemeClr val="tx2"/>
                </a:solidFill>
              </a:rPr>
              <a:t>», «Урок цифры», «Финансовая грамотность» направленных на раннюю профориентацию</a:t>
            </a:r>
          </a:p>
        </p:txBody>
      </p:sp>
      <p:sp>
        <p:nvSpPr>
          <p:cNvPr id="9" name="Овал 8"/>
          <p:cNvSpPr/>
          <p:nvPr/>
        </p:nvSpPr>
        <p:spPr>
          <a:xfrm>
            <a:off x="3117542" y="4622665"/>
            <a:ext cx="5956916" cy="201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131 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обучающийся МАОУ «Школа № 59» получили рекомендации по построению индивидуального учебного плана в соответствии с выбранными профессиональными компетенциями</a:t>
            </a:r>
          </a:p>
        </p:txBody>
      </p:sp>
    </p:spTree>
    <p:extLst>
      <p:ext uri="{BB962C8B-B14F-4D97-AF65-F5344CB8AC3E}">
        <p14:creationId xmlns:p14="http://schemas.microsoft.com/office/powerpoint/2010/main" val="51615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162451"/>
            <a:ext cx="7714211" cy="5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 каждого ребенка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02540"/>
              </p:ext>
            </p:extLst>
          </p:nvPr>
        </p:nvGraphicFramePr>
        <p:xfrm>
          <a:off x="4369778" y="1034393"/>
          <a:ext cx="7640513" cy="3485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3697">
                  <a:extLst>
                    <a:ext uri="{9D8B030D-6E8A-4147-A177-3AD203B41FA5}">
                      <a16:colId xmlns:a16="http://schemas.microsoft.com/office/drawing/2014/main" val="3591919144"/>
                    </a:ext>
                  </a:extLst>
                </a:gridCol>
                <a:gridCol w="986317">
                  <a:extLst>
                    <a:ext uri="{9D8B030D-6E8A-4147-A177-3AD203B41FA5}">
                      <a16:colId xmlns:a16="http://schemas.microsoft.com/office/drawing/2014/main" val="100205680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194861318"/>
                    </a:ext>
                  </a:extLst>
                </a:gridCol>
                <a:gridCol w="3200399">
                  <a:extLst>
                    <a:ext uri="{9D8B030D-6E8A-4147-A177-3AD203B41FA5}">
                      <a16:colId xmlns:a16="http://schemas.microsoft.com/office/drawing/2014/main" val="2631864099"/>
                    </a:ext>
                  </a:extLst>
                </a:gridCol>
              </a:tblGrid>
              <a:tr h="47213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Достижения объединений дополнительного образования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творческих конкурсах</a:t>
                      </a: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90103"/>
                  </a:ext>
                </a:extLst>
              </a:tr>
              <a:tr h="7249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Всероссийский фестиваль танцевального искусства «Осенняя звезда»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Российский уровень</a:t>
                      </a:r>
                      <a:r>
                        <a:rPr lang="ru-RU" sz="1200" b="1" dirty="0"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  <a:endParaRPr lang="ru-RU" sz="1200" b="1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1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2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2 место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кружок танцев, руководитель М. В. Ванякина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руководитель М. В. Ванякина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967645"/>
                  </a:ext>
                </a:extLst>
              </a:tr>
              <a:tr h="7249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Всероссийский фестиваль танцевального искусства «Весенняя звезда»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Российский</a:t>
                      </a:r>
                      <a:r>
                        <a:rPr lang="ru-RU" sz="1200" b="1" dirty="0"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уровень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1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кружок танцев,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руководитель М. В. Ванякина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руководитель М. В. Ванякина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28349"/>
                  </a:ext>
                </a:extLst>
              </a:tr>
              <a:tr h="820569">
                <a:tc>
                  <a:txBody>
                    <a:bodyPr/>
                    <a:lstStyle/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Российский турнир «Кубок ЦТС БИГ Топ»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Российский уровень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1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5 первых мест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Кружок танцев, руководитель М. В. Ванякина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Индивидуальные зачеты обучающихся, руководитель М. В. Ванякина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/>
                </a:tc>
                <a:extLst>
                  <a:ext uri="{0D108BD9-81ED-4DB2-BD59-A6C34878D82A}">
                    <a16:rowId xmlns:a16="http://schemas.microsoft.com/office/drawing/2014/main" val="2132371873"/>
                  </a:ext>
                </a:extLst>
              </a:tr>
              <a:tr h="634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ШКАП-2022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Городской уровень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3 третьих места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Кружок танцев, руководитель М. В. Ванякина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71" marR="61871" marT="0" marB="0"/>
                </a:tc>
                <a:extLst>
                  <a:ext uri="{0D108BD9-81ED-4DB2-BD59-A6C34878D82A}">
                    <a16:rowId xmlns:a16="http://schemas.microsoft.com/office/drawing/2014/main" val="1749667038"/>
                  </a:ext>
                </a:extLst>
              </a:tr>
            </a:tbl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67652" y="957769"/>
            <a:ext cx="3989949" cy="36221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2021-2022 учебном году :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5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направленностей дополнительного образования: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объединений ДО;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64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группы;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1054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обучающихся; </a:t>
            </a:r>
          </a:p>
          <a:p>
            <a:pPr algn="ctr"/>
            <a:r>
              <a:rPr lang="ru-RU" sz="1900" b="1" dirty="0">
                <a:solidFill>
                  <a:schemeClr val="accent5">
                    <a:lumMod val="50000"/>
                  </a:schemeClr>
                </a:solidFill>
              </a:rPr>
              <a:t>715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обучающихся зарегистрированы на программы ДО на платформе «Навигатор»;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42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педагога.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074">
            <a:off x="7063635" y="4626601"/>
            <a:ext cx="1454995" cy="20582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368">
            <a:off x="1953080" y="4505820"/>
            <a:ext cx="1583888" cy="21118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0515">
            <a:off x="422317" y="4587880"/>
            <a:ext cx="1470720" cy="20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53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 каждого ребенка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854036" y="922713"/>
            <a:ext cx="6945746" cy="565617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Рабочая программа воспитания МАОУ «Школа № 59»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Классные и школьные мероприятия, внеурочная деятельность охватывают всех обучающихся школы.</a:t>
            </a:r>
          </a:p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Экскурсии, организованные выходы, социальные акции.</a:t>
            </a:r>
          </a:p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Традиционные мероприятия: День знаний, День учителя, день матери, Новогодние и Рождественские праздники, день защитника Отечества, Международный женский день, день космонавтики, День Победы, День защиты детей и другие тематические и праздничные даты.</a:t>
            </a:r>
          </a:p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Курсы внеурочной деятельности для 1-4 классов, «Путь к успеху» в 5-9 классах, «Шаг в будущее» для 10-11 классов. </a:t>
            </a: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Охват – 100%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1177431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 каждого ребенка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8842171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2050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C2258-F1BD-43E5-8E0E-5E90116B4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A15CB2-CF49-40F7-9032-D92CDACF4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43" y="1257968"/>
            <a:ext cx="5929645" cy="46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2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88776" y="923712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Модернизация образовательного пространства  2021-2022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у.г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образовательная среда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1FB263-BE11-487F-9B6E-3741E4870E7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0" y="2212796"/>
            <a:ext cx="3220720" cy="18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D29A81-EBA0-4562-A1E0-D2A00AB414A1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0" y="4214378"/>
            <a:ext cx="3220720" cy="18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367D91-F034-4CE8-ADBE-56BAC065297F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82" y="2213086"/>
            <a:ext cx="3127847" cy="181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51860-ED71-4C8F-8043-0848FD3390C3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82" y="4177264"/>
            <a:ext cx="3127847" cy="185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7422B8-D861-491A-981A-28D928AB96DE}"/>
              </a:ext>
            </a:extLst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70" y="2212796"/>
            <a:ext cx="3217809" cy="181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5CED56-6FAE-4ADE-9E2D-38BDD95DFB19}"/>
              </a:ext>
            </a:extLst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70" y="4256799"/>
            <a:ext cx="3217809" cy="1813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C3986-3876-42D6-8935-52DC9802D534}"/>
              </a:ext>
            </a:extLst>
          </p:cNvPr>
          <p:cNvSpPr txBox="1"/>
          <p:nvPr/>
        </p:nvSpPr>
        <p:spPr>
          <a:xfrm>
            <a:off x="677672" y="1612731"/>
            <a:ext cx="309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Кабинет информатики № 213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73C82-D998-4713-BF7C-964C2B71996A}"/>
              </a:ext>
            </a:extLst>
          </p:cNvPr>
          <p:cNvSpPr txBox="1"/>
          <p:nvPr/>
        </p:nvSpPr>
        <p:spPr>
          <a:xfrm>
            <a:off x="4533582" y="1612731"/>
            <a:ext cx="321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Кабинет русского языка № 304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A50EB-9900-41D6-BFD3-452B952B3C28}"/>
              </a:ext>
            </a:extLst>
          </p:cNvPr>
          <p:cNvSpPr txBox="1"/>
          <p:nvPr/>
        </p:nvSpPr>
        <p:spPr>
          <a:xfrm>
            <a:off x="8154422" y="1612731"/>
            <a:ext cx="35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Кабинет английского языка № 320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BE281-8451-47E6-BE7D-F0A57216A1DA}"/>
              </a:ext>
            </a:extLst>
          </p:cNvPr>
          <p:cNvSpPr txBox="1"/>
          <p:nvPr/>
        </p:nvSpPr>
        <p:spPr>
          <a:xfrm>
            <a:off x="770942" y="6258671"/>
            <a:ext cx="824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Дополнительно оснащены интерактивными панелями  Кабинеты № 103, 203, 216</a:t>
            </a:r>
          </a:p>
        </p:txBody>
      </p:sp>
    </p:spTree>
    <p:extLst>
      <p:ext uri="{BB962C8B-B14F-4D97-AF65-F5344CB8AC3E}">
        <p14:creationId xmlns:p14="http://schemas.microsoft.com/office/powerpoint/2010/main" val="308884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382384" y="1654233"/>
            <a:ext cx="3358342" cy="3350029"/>
          </a:xfrm>
          <a:prstGeom prst="ellipse">
            <a:avLst/>
          </a:prstGeom>
          <a:solidFill>
            <a:srgbClr val="538234"/>
          </a:solidFill>
          <a:ln>
            <a:solidFill>
              <a:srgbClr val="538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школе обновлено содержание и методы обучения предметной области «Технология» и других предметных областей</a:t>
            </a:r>
          </a:p>
        </p:txBody>
      </p:sp>
      <p:sp>
        <p:nvSpPr>
          <p:cNvPr id="5" name="Овал 4"/>
          <p:cNvSpPr/>
          <p:nvPr/>
        </p:nvSpPr>
        <p:spPr>
          <a:xfrm>
            <a:off x="4252659" y="923286"/>
            <a:ext cx="3686681" cy="3301114"/>
          </a:xfrm>
          <a:prstGeom prst="ellipse">
            <a:avLst/>
          </a:prstGeom>
          <a:solidFill>
            <a:srgbClr val="538234"/>
          </a:solidFill>
          <a:ln>
            <a:solidFill>
              <a:srgbClr val="538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1080</a:t>
            </a:r>
            <a:r>
              <a:rPr lang="ru-RU" sz="3600" dirty="0"/>
              <a:t> </a:t>
            </a:r>
          </a:p>
          <a:p>
            <a:pPr algn="ctr"/>
            <a:r>
              <a:rPr lang="ru-RU" dirty="0"/>
              <a:t>обучающихся </a:t>
            </a:r>
          </a:p>
          <a:p>
            <a:pPr algn="ctr"/>
            <a:r>
              <a:rPr lang="ru-RU" dirty="0"/>
              <a:t>МАОУ «Школа № 59»</a:t>
            </a:r>
          </a:p>
          <a:p>
            <a:pPr algn="ctr"/>
            <a:r>
              <a:rPr lang="ru-RU" dirty="0"/>
              <a:t>охвачены основными и </a:t>
            </a:r>
            <a:r>
              <a:rPr lang="ru-RU" sz="2800" b="1" dirty="0"/>
              <a:t>715</a:t>
            </a:r>
            <a:r>
              <a:rPr lang="ru-RU" dirty="0"/>
              <a:t> дополнительными программами образования,</a:t>
            </a:r>
          </a:p>
          <a:p>
            <a:pPr algn="ctr"/>
            <a:r>
              <a:rPr lang="ru-RU" dirty="0"/>
              <a:t>из них: </a:t>
            </a:r>
          </a:p>
          <a:p>
            <a:pPr algn="ctr"/>
            <a:r>
              <a:rPr lang="ru-RU" sz="2200" b="1" dirty="0"/>
              <a:t>46</a:t>
            </a:r>
            <a:r>
              <a:rPr lang="ru-RU" dirty="0"/>
              <a:t> естественнонаучного </a:t>
            </a:r>
            <a:r>
              <a:rPr lang="ru-RU" sz="2200" b="1" dirty="0"/>
              <a:t>25</a:t>
            </a:r>
            <a:r>
              <a:rPr lang="ru-RU" dirty="0"/>
              <a:t> гуманитарного профилей</a:t>
            </a:r>
          </a:p>
        </p:txBody>
      </p:sp>
      <p:sp>
        <p:nvSpPr>
          <p:cNvPr id="6" name="Овал 5"/>
          <p:cNvSpPr/>
          <p:nvPr/>
        </p:nvSpPr>
        <p:spPr>
          <a:xfrm>
            <a:off x="8221287" y="1478703"/>
            <a:ext cx="3441469" cy="3350029"/>
          </a:xfrm>
          <a:prstGeom prst="ellipse">
            <a:avLst/>
          </a:prstGeom>
          <a:solidFill>
            <a:srgbClr val="538234"/>
          </a:solidFill>
          <a:ln>
            <a:solidFill>
              <a:srgbClr val="538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3600" b="1" dirty="0"/>
              <a:t>2</a:t>
            </a:r>
            <a:r>
              <a:rPr lang="ru-RU" sz="3200" dirty="0"/>
              <a:t> </a:t>
            </a:r>
            <a:r>
              <a:rPr lang="ru-RU" dirty="0"/>
              <a:t>адаптированные образовательные программы </a:t>
            </a:r>
          </a:p>
          <a:p>
            <a:pPr algn="ctr"/>
            <a:r>
              <a:rPr lang="ru-RU" sz="3600" b="1" dirty="0"/>
              <a:t>5</a:t>
            </a:r>
            <a:r>
              <a:rPr lang="ru-RU" dirty="0"/>
              <a:t> индивидуальных учебных планов реализованы за 2021-2022 </a:t>
            </a:r>
            <a:r>
              <a:rPr lang="ru-RU" dirty="0" err="1"/>
              <a:t>у.г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096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образовательная среда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8F74F8-A8EC-42DB-B95B-0CB0A19C53E2}"/>
              </a:ext>
            </a:extLst>
          </p:cNvPr>
          <p:cNvSpPr/>
          <p:nvPr/>
        </p:nvSpPr>
        <p:spPr>
          <a:xfrm>
            <a:off x="1535837" y="923712"/>
            <a:ext cx="9428085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Оснащение интерактивным и компьютерным оборудованием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2021-2022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у.г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8B221A-1AD3-4498-91CE-9A6B772CAD46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18"/>
          <a:stretch/>
        </p:blipFill>
        <p:spPr bwMode="auto">
          <a:xfrm>
            <a:off x="444499" y="2461604"/>
            <a:ext cx="2987791" cy="234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CD3074-28D8-48A4-B9C1-C0B712C313D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97" y="2470971"/>
            <a:ext cx="3149314" cy="189027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08895F-9EB7-48CF-894B-2029AE0EAC0B}"/>
              </a:ext>
            </a:extLst>
          </p:cNvPr>
          <p:cNvSpPr txBox="1"/>
          <p:nvPr/>
        </p:nvSpPr>
        <p:spPr>
          <a:xfrm>
            <a:off x="965140" y="1900738"/>
            <a:ext cx="246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Кабинет физики № 214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3D638-E604-4A3F-A31F-984BBAAA9AD0}"/>
              </a:ext>
            </a:extLst>
          </p:cNvPr>
          <p:cNvSpPr txBox="1"/>
          <p:nvPr/>
        </p:nvSpPr>
        <p:spPr>
          <a:xfrm>
            <a:off x="8556862" y="1900738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Лекционный зал  № 108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B7CF25-C941-428B-99F3-CB3D0DF94C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240" y="3533780"/>
            <a:ext cx="1714714" cy="18671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C66C0-95A3-45E9-84B4-6F6A96F765EB}"/>
              </a:ext>
            </a:extLst>
          </p:cNvPr>
          <p:cNvSpPr txBox="1"/>
          <p:nvPr/>
        </p:nvSpPr>
        <p:spPr>
          <a:xfrm>
            <a:off x="3698250" y="5572563"/>
            <a:ext cx="510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10 кабинетов оснащены новыми комплектами ПК</a:t>
            </a:r>
          </a:p>
        </p:txBody>
      </p:sp>
    </p:spTree>
    <p:extLst>
      <p:ext uri="{BB962C8B-B14F-4D97-AF65-F5344CB8AC3E}">
        <p14:creationId xmlns:p14="http://schemas.microsoft.com/office/powerpoint/2010/main" val="271608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образовательная среда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37BC69-A7DA-49B9-814D-0283AA3F27F2}"/>
              </a:ext>
            </a:extLst>
          </p:cNvPr>
          <p:cNvSpPr/>
          <p:nvPr/>
        </p:nvSpPr>
        <p:spPr>
          <a:xfrm>
            <a:off x="1535837" y="923712"/>
            <a:ext cx="9428085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Внедрение технологий виртуальной реальности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2021-2022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у.г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5C97A-0139-4CAE-BCF8-C46E51BAB67A}"/>
              </a:ext>
            </a:extLst>
          </p:cNvPr>
          <p:cNvSpPr txBox="1"/>
          <p:nvPr/>
        </p:nvSpPr>
        <p:spPr>
          <a:xfrm>
            <a:off x="253693" y="1787237"/>
            <a:ext cx="11684613" cy="1950297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Инновации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 изучении 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предмета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rgbClr val="00B050"/>
                </a:solidFill>
              </a:rPr>
              <a:t>ОБЖ в рамках 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урочной 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внеурочной </a:t>
            </a:r>
            <a:r>
              <a:rPr lang="ru-RU" sz="3200" dirty="0">
                <a:solidFill>
                  <a:srgbClr val="D55BC9"/>
                </a:solidFill>
              </a:rPr>
              <a:t>деятельности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D9F8AE-7581-412C-9610-97D3587AD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26" y="2840853"/>
            <a:ext cx="3992955" cy="2663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5" t="4021" b="45273"/>
          <a:stretch/>
        </p:blipFill>
        <p:spPr>
          <a:xfrm>
            <a:off x="86627" y="3815542"/>
            <a:ext cx="3759075" cy="27016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/>
          <a:stretch/>
        </p:blipFill>
        <p:spPr>
          <a:xfrm>
            <a:off x="7860381" y="4064447"/>
            <a:ext cx="3468705" cy="24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12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847983-CD94-4D35-BC6D-8A2544AE5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427101F-82E1-4236-B3A6-CA409532E996}"/>
              </a:ext>
            </a:extLst>
          </p:cNvPr>
          <p:cNvSpPr/>
          <p:nvPr/>
        </p:nvSpPr>
        <p:spPr>
          <a:xfrm>
            <a:off x="1403411" y="1192082"/>
            <a:ext cx="2556769" cy="2130642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Участвуют в деятельности общественных объединений на базе МАОУ «Школа № 59»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474927A-7A4E-4055-9AC9-038EE68CC391}"/>
              </a:ext>
            </a:extLst>
          </p:cNvPr>
          <p:cNvSpPr/>
          <p:nvPr/>
        </p:nvSpPr>
        <p:spPr>
          <a:xfrm>
            <a:off x="8701596" y="3947422"/>
            <a:ext cx="2681056" cy="2523939"/>
          </a:xfrm>
          <a:prstGeom prst="ellipse">
            <a:avLst/>
          </a:prstGeom>
          <a:solidFill>
            <a:srgbClr val="2F5596"/>
          </a:solidFill>
          <a:ln>
            <a:solidFill>
              <a:srgbClr val="2F5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Участвуют в совместных образовательных проектах с ВУЗами и СПО  </a:t>
            </a: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F4B840A2-32EF-4490-9839-2E7D6CE0DB0B}"/>
              </a:ext>
            </a:extLst>
          </p:cNvPr>
          <p:cNvSpPr/>
          <p:nvPr/>
        </p:nvSpPr>
        <p:spPr>
          <a:xfrm>
            <a:off x="2400300" y="3062974"/>
            <a:ext cx="2931763" cy="964167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Более 200 обучающихся</a:t>
            </a: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9A665E42-60C8-46EA-BA30-76C0F237D620}"/>
              </a:ext>
            </a:extLst>
          </p:cNvPr>
          <p:cNvSpPr/>
          <p:nvPr/>
        </p:nvSpPr>
        <p:spPr>
          <a:xfrm>
            <a:off x="1537488" y="5842976"/>
            <a:ext cx="2164672" cy="681361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5B7EAEEB-FE48-4653-AA71-7B8493F790D1}"/>
              </a:ext>
            </a:extLst>
          </p:cNvPr>
          <p:cNvSpPr/>
          <p:nvPr/>
        </p:nvSpPr>
        <p:spPr>
          <a:xfrm>
            <a:off x="6499595" y="5616606"/>
            <a:ext cx="2774099" cy="981767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128 обучающихся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E92458-A1B2-4FD5-8DF6-E58C34F2A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74"/>
          <a:stretch/>
        </p:blipFill>
        <p:spPr>
          <a:xfrm>
            <a:off x="5363591" y="871314"/>
            <a:ext cx="1464816" cy="1056217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F4B840A2-32EF-4490-9839-2E7D6CE0DB0B}"/>
              </a:ext>
            </a:extLst>
          </p:cNvPr>
          <p:cNvSpPr/>
          <p:nvPr/>
        </p:nvSpPr>
        <p:spPr>
          <a:xfrm>
            <a:off x="6966012" y="3062974"/>
            <a:ext cx="2969296" cy="822763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1080 обучающихся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427101F-82E1-4236-B3A6-CA409532E996}"/>
              </a:ext>
            </a:extLst>
          </p:cNvPr>
          <p:cNvSpPr/>
          <p:nvPr/>
        </p:nvSpPr>
        <p:spPr>
          <a:xfrm>
            <a:off x="121343" y="4222216"/>
            <a:ext cx="3008719" cy="2163482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Вовлечены в волонтерскую  деятельность в рамках работы волонтерского отряда школы 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F4B840A2-32EF-4490-9839-2E7D6CE0DB0B}"/>
              </a:ext>
            </a:extLst>
          </p:cNvPr>
          <p:cNvSpPr/>
          <p:nvPr/>
        </p:nvSpPr>
        <p:spPr>
          <a:xfrm>
            <a:off x="2307885" y="5616606"/>
            <a:ext cx="2931763" cy="964167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21 обучающийся</a:t>
            </a:r>
          </a:p>
        </p:txBody>
      </p:sp>
    </p:spTree>
    <p:extLst>
      <p:ext uri="{BB962C8B-B14F-4D97-AF65-F5344CB8AC3E}">
        <p14:creationId xmlns:p14="http://schemas.microsoft.com/office/powerpoint/2010/main" val="2334305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70982" y="864524"/>
            <a:ext cx="8074479" cy="3439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</a:rPr>
              <a:t>Достижения наших детских объединений в 2021-2022 учебном году: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Диплом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 «Лучший волонтерский отряд Автозаводского района города Н. Новгорода»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Диплом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«Лучшее детское общественное объединение Автозаводского района города Н. Новгорода»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Председатель совета обучающихся МАОУ «Школа № 59» Полякова Дарья - </a:t>
            </a:r>
            <a:r>
              <a:rPr lang="ru-RU" sz="1800" b="1" dirty="0">
                <a:solidFill>
                  <a:srgbClr val="FF0000"/>
                </a:solidFill>
              </a:rPr>
              <a:t>победитель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конкурса «Лучшая молодежь Автозаводского района», её фото расположено на аллее по проспекту Молодежному,     </a:t>
            </a:r>
            <a:r>
              <a:rPr lang="ru-RU" sz="1800" b="1" dirty="0">
                <a:solidFill>
                  <a:srgbClr val="FF0000"/>
                </a:solidFill>
              </a:rPr>
              <a:t>2 место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в муниципальном этапе конкурса «Лидеры 21 века»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2 место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в районном конкурсе «Самый лучший уголок безопасности по ПДД» - Кислякова Ульяна, Зверева Виктория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98939" y="1097281"/>
            <a:ext cx="3716108" cy="3206313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В учреждении действуют детские объединения: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Детское общественное объединение «Он-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лайн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Совет обучающихся школы «САМ»;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Отряд юных инспекторов дорожного движения «Светофор»;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Отряд юных пожарных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Огнеборцы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Школьный клуб «Спарта»</a:t>
            </a: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636">
            <a:off x="4849508" y="4507162"/>
            <a:ext cx="1612462" cy="218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8975" r="12108" b="4447"/>
          <a:stretch/>
        </p:blipFill>
        <p:spPr>
          <a:xfrm rot="790287">
            <a:off x="9266340" y="4498344"/>
            <a:ext cx="1459427" cy="2204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21818" r="9004" b="5454"/>
          <a:stretch/>
        </p:blipFill>
        <p:spPr>
          <a:xfrm>
            <a:off x="1371278" y="4088205"/>
            <a:ext cx="1451910" cy="27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5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843" y="158262"/>
            <a:ext cx="7714211" cy="42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75845" y="647446"/>
          <a:ext cx="8686801" cy="6129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0130">
                  <a:extLst>
                    <a:ext uri="{9D8B030D-6E8A-4147-A177-3AD203B41FA5}">
                      <a16:colId xmlns:a16="http://schemas.microsoft.com/office/drawing/2014/main" val="2123940052"/>
                    </a:ext>
                  </a:extLst>
                </a:gridCol>
                <a:gridCol w="4856671">
                  <a:extLst>
                    <a:ext uri="{9D8B030D-6E8A-4147-A177-3AD203B41FA5}">
                      <a16:colId xmlns:a16="http://schemas.microsoft.com/office/drawing/2014/main" val="2629832169"/>
                    </a:ext>
                  </a:extLst>
                </a:gridCol>
              </a:tblGrid>
              <a:tr h="42047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социокультурных проектах в 2021-2022 учебном году</a:t>
                      </a: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68863"/>
                  </a:ext>
                </a:extLst>
              </a:tr>
              <a:tr h="2509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Проект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Результат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261923"/>
                  </a:ext>
                </a:extLst>
              </a:tr>
              <a:tr h="317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Всероссийский проект «Пушкинская карта»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Участие, 218 подростков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84870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Регистрация обучающихся на портале «Навигатор» на программу «Радуга открытий» ЛДП «Радуга»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Дополнительно 26 зарегистрированных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183935"/>
                  </a:ext>
                </a:extLst>
              </a:tr>
              <a:tr h="10037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Городской социокультурный проект «Мы вместе»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 в конкурсах: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«Я открываю мир природы» -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 место,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«С чего начинается Родина» -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 место,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«Я горжусь своей семьей» -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 место  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683521"/>
                  </a:ext>
                </a:extLst>
              </a:tr>
              <a:tr h="3048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Всероссийский проект «Классные встречи» (РДШ)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771477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 в районной акции ко Дню Победы «Автозаводская летопись»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 конкурсе «Дорогой героев»-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 место,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 акции «Мемориал-2022» - участие.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613576"/>
                  </a:ext>
                </a:extLst>
              </a:tr>
              <a:tr h="1019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 в районных мероприятиях к 90-летию Автозаводского района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 в организации экскурсий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по Автозаводскому району – 2 обучающихся,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участие 2-х работ в изготовлении набора открыток,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посвященного 90-летию Автозаводского района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045149"/>
                  </a:ext>
                </a:extLst>
              </a:tr>
              <a:tr h="330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Школьная акция «Наследники Победы», посвященная Дню Победы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 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464670"/>
                  </a:ext>
                </a:extLst>
              </a:tr>
              <a:tr h="2509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Школьная акция по сбору макулатуры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31652"/>
                  </a:ext>
                </a:extLst>
              </a:tr>
              <a:tr h="317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Проект «Вторая жизнь вещей», реализован в ЛДП «Радуга»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Участие 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1287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18" y="2244272"/>
            <a:ext cx="3077306" cy="23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63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843" y="158262"/>
            <a:ext cx="7714211" cy="42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34913" y="677776"/>
          <a:ext cx="11808069" cy="1632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71895">
                  <a:extLst>
                    <a:ext uri="{9D8B030D-6E8A-4147-A177-3AD203B41FA5}">
                      <a16:colId xmlns:a16="http://schemas.microsoft.com/office/drawing/2014/main" val="2123940052"/>
                    </a:ext>
                  </a:extLst>
                </a:gridCol>
                <a:gridCol w="1536174">
                  <a:extLst>
                    <a:ext uri="{9D8B030D-6E8A-4147-A177-3AD203B41FA5}">
                      <a16:colId xmlns:a16="http://schemas.microsoft.com/office/drawing/2014/main" val="2629832169"/>
                    </a:ext>
                  </a:extLst>
                </a:gridCol>
              </a:tblGrid>
              <a:tr h="36907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физкультурно-оздоровительных проектах в 2021-2022 учебном году</a:t>
                      </a: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68863"/>
                  </a:ext>
                </a:extLst>
              </a:tr>
              <a:tr h="2203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Проект </a:t>
                      </a:r>
                      <a:endParaRPr lang="ru-RU" sz="1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Результат </a:t>
                      </a:r>
                      <a:endParaRPr lang="ru-RU" sz="1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261923"/>
                  </a:ext>
                </a:extLst>
              </a:tr>
              <a:tr h="5057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Районная акция по  профилактике </a:t>
                      </a:r>
                      <a:r>
                        <a:rPr lang="ru-RU" sz="15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табакокурения</a:t>
                      </a: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 и употребления алкоголя, пропаганде ЗОЖ «За жизнь и здоровье наших детей» (октябрь-апрель)</a:t>
                      </a:r>
                      <a:endParaRPr lang="ru-RU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Участие </a:t>
                      </a:r>
                      <a:endParaRPr lang="ru-RU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711867"/>
                  </a:ext>
                </a:extLst>
              </a:tr>
              <a:tr h="258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Всероссийская акция «Безопасность детства» 2021-2022 (ноябрь-март)</a:t>
                      </a:r>
                      <a:endParaRPr lang="ru-RU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Участие </a:t>
                      </a:r>
                      <a:endParaRPr lang="ru-RU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317845"/>
                  </a:ext>
                </a:extLst>
              </a:tr>
              <a:tr h="2203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Региональный проект «Я </a:t>
                      </a:r>
                      <a:r>
                        <a:rPr lang="ru-RU" sz="15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иммунтик</a:t>
                      </a: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» (ЗОЖ)</a:t>
                      </a:r>
                      <a:endParaRPr lang="ru-RU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</a:rPr>
                        <a:t>Участие </a:t>
                      </a:r>
                      <a:endParaRPr lang="ru-RU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58058"/>
                  </a:ext>
                </a:extLst>
              </a:tr>
            </a:tbl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155577"/>
              </p:ext>
            </p:extLst>
          </p:nvPr>
        </p:nvGraphicFramePr>
        <p:xfrm>
          <a:off x="3982915" y="2452567"/>
          <a:ext cx="8060067" cy="4172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410">
                  <a:extLst>
                    <a:ext uri="{9D8B030D-6E8A-4147-A177-3AD203B41FA5}">
                      <a16:colId xmlns:a16="http://schemas.microsoft.com/office/drawing/2014/main" val="3714447380"/>
                    </a:ext>
                  </a:extLst>
                </a:gridCol>
                <a:gridCol w="1105721">
                  <a:extLst>
                    <a:ext uri="{9D8B030D-6E8A-4147-A177-3AD203B41FA5}">
                      <a16:colId xmlns:a16="http://schemas.microsoft.com/office/drawing/2014/main" val="1815650233"/>
                    </a:ext>
                  </a:extLst>
                </a:gridCol>
                <a:gridCol w="1234528">
                  <a:extLst>
                    <a:ext uri="{9D8B030D-6E8A-4147-A177-3AD203B41FA5}">
                      <a16:colId xmlns:a16="http://schemas.microsoft.com/office/drawing/2014/main" val="3954341374"/>
                    </a:ext>
                  </a:extLst>
                </a:gridCol>
                <a:gridCol w="3317408">
                  <a:extLst>
                    <a:ext uri="{9D8B030D-6E8A-4147-A177-3AD203B41FA5}">
                      <a16:colId xmlns:a16="http://schemas.microsoft.com/office/drawing/2014/main" val="278397382"/>
                    </a:ext>
                  </a:extLst>
                </a:gridCol>
              </a:tblGrid>
              <a:tr h="23910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Достижения</a:t>
                      </a:r>
                      <a:r>
                        <a:rPr lang="ru-RU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2021-2022 году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/>
                </a:tc>
                <a:extLst>
                  <a:ext uri="{0D108BD9-81ED-4DB2-BD59-A6C34878D82A}">
                    <a16:rowId xmlns:a16="http://schemas.microsoft.com/office/drawing/2014/main" val="962814432"/>
                  </a:ext>
                </a:extLst>
              </a:tr>
              <a:tr h="3292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Уровень проведения</a:t>
                      </a:r>
                      <a:endParaRPr lang="ru-RU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Результат </a:t>
                      </a:r>
                      <a:endParaRPr lang="ru-RU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Участники </a:t>
                      </a:r>
                      <a:endParaRPr lang="ru-RU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55377"/>
                  </a:ext>
                </a:extLst>
              </a:tr>
              <a:tr h="968542">
                <a:tc>
                  <a:txBody>
                    <a:bodyPr/>
                    <a:lstStyle/>
                    <a:p>
                      <a:pPr marL="10477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Соревнования по танцевальному спорту «Зимний дворец» </a:t>
                      </a:r>
                      <a:endParaRPr lang="ru-RU" sz="16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Российский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 место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Кружок танцев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, руководитель М. В. Ванякина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37947"/>
                  </a:ext>
                </a:extLst>
              </a:tr>
              <a:tr h="723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Соревнования по спортивным танцам «Весенняя звезда»</a:t>
                      </a:r>
                      <a:endParaRPr lang="ru-RU" sz="16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Российский </a:t>
                      </a:r>
                      <a:endParaRPr lang="ru-RU" sz="16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 место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Кружок танцев, руководитель М. В. Ванякина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662682"/>
                  </a:ext>
                </a:extLst>
              </a:tr>
              <a:tr h="9685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Фестиваль спорта «Яркий мир спорта»</a:t>
                      </a:r>
                      <a:endParaRPr lang="ru-RU" sz="16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Городской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Участие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 место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Команда, 7А класс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, руководитель А. В. </a:t>
                      </a:r>
                      <a:r>
                        <a:rPr lang="ru-RU" sz="1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Шибашов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691105"/>
                  </a:ext>
                </a:extLst>
              </a:tr>
              <a:tr h="8334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Летний</a:t>
                      </a:r>
                      <a:r>
                        <a:rPr lang="ru-RU" sz="1600" b="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фестиваль ГТО</a:t>
                      </a:r>
                      <a:endParaRPr lang="ru-RU" sz="16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и 2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169153"/>
                  </a:ext>
                </a:extLst>
              </a:tr>
            </a:tbl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0427101F-82E1-4236-B3A6-CA409532E996}"/>
              </a:ext>
            </a:extLst>
          </p:cNvPr>
          <p:cNvSpPr/>
          <p:nvPr/>
        </p:nvSpPr>
        <p:spPr>
          <a:xfrm>
            <a:off x="234913" y="2325510"/>
            <a:ext cx="3673030" cy="2212761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Школьный спортивный клуб «Спарта»</a:t>
            </a:r>
          </a:p>
          <a:p>
            <a:r>
              <a:rPr lang="ru-RU" dirty="0">
                <a:solidFill>
                  <a:schemeClr val="bg1"/>
                </a:solidFill>
              </a:rPr>
              <a:t>Количество участников:</a:t>
            </a:r>
          </a:p>
          <a:p>
            <a:r>
              <a:rPr lang="ru-RU" dirty="0">
                <a:solidFill>
                  <a:schemeClr val="bg1"/>
                </a:solidFill>
              </a:rPr>
              <a:t> 75 обучающихся,</a:t>
            </a:r>
          </a:p>
          <a:p>
            <a:r>
              <a:rPr lang="ru-RU" dirty="0">
                <a:solidFill>
                  <a:schemeClr val="bg1"/>
                </a:solidFill>
              </a:rPr>
              <a:t> 5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6369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843" y="158262"/>
            <a:ext cx="7714211" cy="42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34913" y="677776"/>
          <a:ext cx="11808069" cy="837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08069">
                  <a:extLst>
                    <a:ext uri="{9D8B030D-6E8A-4147-A177-3AD203B41FA5}">
                      <a16:colId xmlns:a16="http://schemas.microsoft.com/office/drawing/2014/main" val="2123940052"/>
                    </a:ext>
                  </a:extLst>
                </a:gridCol>
              </a:tblGrid>
              <a:tr h="837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отдыха и оздоровления детей и подростков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2021-2022 учебном году. ЛДП «Радуга».</a:t>
                      </a:r>
                    </a:p>
                  </a:txBody>
                  <a:tcPr marL="17931" marR="1793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68863"/>
                  </a:ext>
                </a:extLst>
              </a:tr>
            </a:tbl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764620"/>
              </p:ext>
            </p:extLst>
          </p:nvPr>
        </p:nvGraphicFramePr>
        <p:xfrm>
          <a:off x="6209955" y="3639128"/>
          <a:ext cx="5547946" cy="2929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7946">
                  <a:extLst>
                    <a:ext uri="{9D8B030D-6E8A-4147-A177-3AD203B41FA5}">
                      <a16:colId xmlns:a16="http://schemas.microsoft.com/office/drawing/2014/main" val="3714447380"/>
                    </a:ext>
                  </a:extLst>
                </a:gridCol>
              </a:tblGrid>
              <a:tr h="2929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Достижения</a:t>
                      </a:r>
                      <a:r>
                        <a:rPr lang="ru-RU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2021-2022 году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районном и городском этапе конкурса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«Лучший лагерь с дневным пребыванием детей»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в районном конкурсе «Лучший лагерь с дневным пребыванием детей»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7" marR="460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14432"/>
                  </a:ext>
                </a:extLst>
              </a:tr>
            </a:tbl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0427101F-82E1-4236-B3A6-CA409532E996}"/>
              </a:ext>
            </a:extLst>
          </p:cNvPr>
          <p:cNvSpPr/>
          <p:nvPr/>
        </p:nvSpPr>
        <p:spPr>
          <a:xfrm>
            <a:off x="179678" y="1167588"/>
            <a:ext cx="4225267" cy="2182097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Весенний и летний оздоровительный лагерь с дневным пребыванием детей «Радуга»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Начальник лагеря: Лебедева Ольга Михайловна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7654" y="1612305"/>
            <a:ext cx="72976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ctr">
              <a:spcAft>
                <a:spcPts val="0"/>
              </a:spcAft>
            </a:pPr>
            <a:r>
              <a:rPr lang="ru-RU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Программа «Радуга открытий» </a:t>
            </a:r>
          </a:p>
          <a:p>
            <a:pPr indent="539750" algn="ctr">
              <a:spcAft>
                <a:spcPts val="0"/>
              </a:spcAft>
            </a:pPr>
            <a:r>
              <a:rPr lang="ru-RU" sz="1600" b="1" kern="1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Концептуальная идея: </a:t>
            </a:r>
          </a:p>
          <a:p>
            <a:pPr indent="539750" algn="ctr">
              <a:spcAft>
                <a:spcPts val="0"/>
              </a:spcAft>
            </a:pPr>
            <a:r>
              <a:rPr lang="ru-RU" sz="16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развитие личности ребенка в трех основных видах деятельности: </a:t>
            </a:r>
          </a:p>
          <a:p>
            <a:pPr indent="539750" algn="ctr">
              <a:spcAft>
                <a:spcPts val="0"/>
              </a:spcAft>
            </a:pPr>
            <a:r>
              <a:rPr lang="ru-RU" sz="2800" b="1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творчество</a:t>
            </a:r>
            <a:r>
              <a:rPr lang="ru-RU" sz="28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, </a:t>
            </a:r>
            <a:r>
              <a:rPr lang="ru-RU" sz="2800" b="1" kern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общение,</a:t>
            </a:r>
            <a:r>
              <a:rPr lang="ru-RU" sz="28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  </a:t>
            </a:r>
            <a:r>
              <a:rPr lang="ru-RU" sz="2800" b="1" kern="15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познание. </a:t>
            </a:r>
            <a:endParaRPr lang="ru-RU" sz="2800" b="1" kern="15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13" y="3565021"/>
            <a:ext cx="2569833" cy="14471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11394" r="16303" b="13939"/>
          <a:stretch/>
        </p:blipFill>
        <p:spPr>
          <a:xfrm>
            <a:off x="577813" y="5218104"/>
            <a:ext cx="2569833" cy="15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7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6" y="1478703"/>
            <a:ext cx="6346129" cy="1153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60" y="1478703"/>
            <a:ext cx="5020999" cy="1153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2" y="3015659"/>
            <a:ext cx="6346129" cy="1125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95" y="4808987"/>
            <a:ext cx="5020999" cy="1263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95" y="2897461"/>
            <a:ext cx="5020999" cy="1659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6" y="4493360"/>
            <a:ext cx="6346129" cy="15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78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0A532FA9-B5C1-4159-BE05-493F4AB442C6}"/>
              </a:ext>
            </a:extLst>
          </p:cNvPr>
          <p:cNvSpPr/>
          <p:nvPr/>
        </p:nvSpPr>
        <p:spPr>
          <a:xfrm>
            <a:off x="4118146" y="2738315"/>
            <a:ext cx="3977640" cy="18928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Патриотическое воспитание школьников</a:t>
            </a:r>
          </a:p>
        </p:txBody>
      </p:sp>
      <p:sp>
        <p:nvSpPr>
          <p:cNvPr id="5" name="Стрелка: вверх 4">
            <a:extLst>
              <a:ext uri="{FF2B5EF4-FFF2-40B4-BE49-F238E27FC236}">
                <a16:creationId xmlns:a16="http://schemas.microsoft.com/office/drawing/2014/main" id="{8746E9C1-2998-4272-9784-9A8AD3742CD2}"/>
              </a:ext>
            </a:extLst>
          </p:cNvPr>
          <p:cNvSpPr/>
          <p:nvPr/>
        </p:nvSpPr>
        <p:spPr>
          <a:xfrm>
            <a:off x="5828271" y="1897380"/>
            <a:ext cx="510081" cy="74980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42D0483E-E013-4A13-9535-FC54C141EE75}"/>
              </a:ext>
            </a:extLst>
          </p:cNvPr>
          <p:cNvSpPr/>
          <p:nvPr/>
        </p:nvSpPr>
        <p:spPr>
          <a:xfrm rot="20644516">
            <a:off x="4775585" y="2026193"/>
            <a:ext cx="510081" cy="749808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29579632-7762-46CA-BC2C-6C7460EC8BA3}"/>
              </a:ext>
            </a:extLst>
          </p:cNvPr>
          <p:cNvSpPr/>
          <p:nvPr/>
        </p:nvSpPr>
        <p:spPr>
          <a:xfrm rot="1359941">
            <a:off x="6991981" y="2012456"/>
            <a:ext cx="510081" cy="749808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1EEE452-1414-42E1-B435-5C3F65D670E5}"/>
              </a:ext>
            </a:extLst>
          </p:cNvPr>
          <p:cNvSpPr/>
          <p:nvPr/>
        </p:nvSpPr>
        <p:spPr>
          <a:xfrm>
            <a:off x="3554370" y="597506"/>
            <a:ext cx="1663331" cy="13441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Коллективные творческие дела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42D7D8D-4604-4603-802D-85EA78B8853D}"/>
              </a:ext>
            </a:extLst>
          </p:cNvPr>
          <p:cNvSpPr/>
          <p:nvPr/>
        </p:nvSpPr>
        <p:spPr>
          <a:xfrm>
            <a:off x="5264334" y="491090"/>
            <a:ext cx="1663331" cy="1344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Уроки мужества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4BC979C-9918-4958-A2E1-6987A26153A5}"/>
              </a:ext>
            </a:extLst>
          </p:cNvPr>
          <p:cNvSpPr/>
          <p:nvPr/>
        </p:nvSpPr>
        <p:spPr>
          <a:xfrm>
            <a:off x="6938155" y="626436"/>
            <a:ext cx="1663331" cy="13441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Экскурсии</a:t>
            </a:r>
          </a:p>
        </p:txBody>
      </p:sp>
      <p:sp>
        <p:nvSpPr>
          <p:cNvPr id="12" name="Стрелка: вверх 11">
            <a:extLst>
              <a:ext uri="{FF2B5EF4-FFF2-40B4-BE49-F238E27FC236}">
                <a16:creationId xmlns:a16="http://schemas.microsoft.com/office/drawing/2014/main" id="{6E595181-2843-4F76-BF83-1717D247BD8B}"/>
              </a:ext>
            </a:extLst>
          </p:cNvPr>
          <p:cNvSpPr/>
          <p:nvPr/>
        </p:nvSpPr>
        <p:spPr>
          <a:xfrm rot="19210429">
            <a:off x="3833725" y="2456686"/>
            <a:ext cx="510081" cy="7498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верх 12">
            <a:extLst>
              <a:ext uri="{FF2B5EF4-FFF2-40B4-BE49-F238E27FC236}">
                <a16:creationId xmlns:a16="http://schemas.microsoft.com/office/drawing/2014/main" id="{F0C87B5F-2472-40AB-9731-6078B89B8446}"/>
              </a:ext>
            </a:extLst>
          </p:cNvPr>
          <p:cNvSpPr/>
          <p:nvPr/>
        </p:nvSpPr>
        <p:spPr>
          <a:xfrm rot="2630063">
            <a:off x="7878584" y="2473263"/>
            <a:ext cx="510081" cy="7498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id="{A3DA607C-1D62-47C2-A981-E03F68BD298A}"/>
              </a:ext>
            </a:extLst>
          </p:cNvPr>
          <p:cNvSpPr/>
          <p:nvPr/>
        </p:nvSpPr>
        <p:spPr>
          <a:xfrm rot="5400000">
            <a:off x="8258798" y="3310465"/>
            <a:ext cx="510081" cy="749808"/>
          </a:xfrm>
          <a:prstGeom prst="up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E3846ABF-1220-40EE-A99C-53D79C759EEA}"/>
              </a:ext>
            </a:extLst>
          </p:cNvPr>
          <p:cNvSpPr/>
          <p:nvPr/>
        </p:nvSpPr>
        <p:spPr>
          <a:xfrm rot="16200000">
            <a:off x="3431147" y="3336347"/>
            <a:ext cx="510081" cy="74980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BD67BE87-09EF-4150-86F3-DF5F48D2040B}"/>
              </a:ext>
            </a:extLst>
          </p:cNvPr>
          <p:cNvSpPr/>
          <p:nvPr/>
        </p:nvSpPr>
        <p:spPr>
          <a:xfrm rot="13863406">
            <a:off x="3772649" y="4128276"/>
            <a:ext cx="510081" cy="74980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B531C350-3289-46F6-9F25-67B154DA8E97}"/>
              </a:ext>
            </a:extLst>
          </p:cNvPr>
          <p:cNvSpPr/>
          <p:nvPr/>
        </p:nvSpPr>
        <p:spPr>
          <a:xfrm rot="12107735">
            <a:off x="4691340" y="4608797"/>
            <a:ext cx="510081" cy="749808"/>
          </a:xfrm>
          <a:prstGeom prst="upArrow">
            <a:avLst>
              <a:gd name="adj1" fmla="val 50000"/>
              <a:gd name="adj2" fmla="val 52043"/>
            </a:avLst>
          </a:prstGeom>
          <a:solidFill>
            <a:srgbClr val="F2E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76F7A7CA-B09A-4344-BE02-FC2CD76BF97F}"/>
              </a:ext>
            </a:extLst>
          </p:cNvPr>
          <p:cNvSpPr/>
          <p:nvPr/>
        </p:nvSpPr>
        <p:spPr>
          <a:xfrm rot="10800000">
            <a:off x="5937056" y="4759454"/>
            <a:ext cx="510081" cy="749808"/>
          </a:xfrm>
          <a:prstGeom prst="upArrow">
            <a:avLst>
              <a:gd name="adj1" fmla="val 50000"/>
              <a:gd name="adj2" fmla="val 52043"/>
            </a:avLst>
          </a:prstGeom>
          <a:solidFill>
            <a:srgbClr val="CA54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0BD64E40-3ACA-4F77-AC3F-804503BF5E8B}"/>
              </a:ext>
            </a:extLst>
          </p:cNvPr>
          <p:cNvSpPr/>
          <p:nvPr/>
        </p:nvSpPr>
        <p:spPr>
          <a:xfrm rot="9674867">
            <a:off x="7132597" y="4624309"/>
            <a:ext cx="510081" cy="749808"/>
          </a:xfrm>
          <a:prstGeom prst="upArrow">
            <a:avLst>
              <a:gd name="adj1" fmla="val 50000"/>
              <a:gd name="adj2" fmla="val 5204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634A9DEC-1F3A-4FB3-8DDD-AA9F57F02F07}"/>
              </a:ext>
            </a:extLst>
          </p:cNvPr>
          <p:cNvSpPr/>
          <p:nvPr/>
        </p:nvSpPr>
        <p:spPr>
          <a:xfrm rot="8039113">
            <a:off x="8010000" y="4164929"/>
            <a:ext cx="510081" cy="749808"/>
          </a:xfrm>
          <a:prstGeom prst="upArrow">
            <a:avLst>
              <a:gd name="adj1" fmla="val 50000"/>
              <a:gd name="adj2" fmla="val 520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49DA852-542B-4D5A-BD5D-E808FF71BA8A}"/>
              </a:ext>
            </a:extLst>
          </p:cNvPr>
          <p:cNvSpPr/>
          <p:nvPr/>
        </p:nvSpPr>
        <p:spPr>
          <a:xfrm>
            <a:off x="8357708" y="1518266"/>
            <a:ext cx="1663331" cy="1344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Встречи с интересными людьми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C957F0F-4303-4643-891D-968631CDC82D}"/>
              </a:ext>
            </a:extLst>
          </p:cNvPr>
          <p:cNvSpPr/>
          <p:nvPr/>
        </p:nvSpPr>
        <p:spPr>
          <a:xfrm>
            <a:off x="8933141" y="3031237"/>
            <a:ext cx="1663331" cy="134416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Акции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C702AFD-B090-4A50-A377-9F6FB7C1FE58}"/>
              </a:ext>
            </a:extLst>
          </p:cNvPr>
          <p:cNvSpPr/>
          <p:nvPr/>
        </p:nvSpPr>
        <p:spPr>
          <a:xfrm>
            <a:off x="8549443" y="4462274"/>
            <a:ext cx="1663331" cy="13441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Конкурсы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FC3F58F-BE3F-40D3-9FA3-5B0054536311}"/>
              </a:ext>
            </a:extLst>
          </p:cNvPr>
          <p:cNvSpPr/>
          <p:nvPr/>
        </p:nvSpPr>
        <p:spPr>
          <a:xfrm>
            <a:off x="7158627" y="5332388"/>
            <a:ext cx="1663331" cy="13441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Месячники работы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AD6D7D51-A28D-40E7-BAB1-7CB236B1EE02}"/>
              </a:ext>
            </a:extLst>
          </p:cNvPr>
          <p:cNvSpPr/>
          <p:nvPr/>
        </p:nvSpPr>
        <p:spPr>
          <a:xfrm>
            <a:off x="5378743" y="5532222"/>
            <a:ext cx="1663331" cy="1344168"/>
          </a:xfrm>
          <a:prstGeom prst="ellipse">
            <a:avLst/>
          </a:prstGeom>
          <a:solidFill>
            <a:srgbClr val="CA54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Лекции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1EF0D55-C4F4-42E1-9D76-19094F2FB70F}"/>
              </a:ext>
            </a:extLst>
          </p:cNvPr>
          <p:cNvSpPr/>
          <p:nvPr/>
        </p:nvSpPr>
        <p:spPr>
          <a:xfrm>
            <a:off x="3684888" y="5292792"/>
            <a:ext cx="1663331" cy="1344168"/>
          </a:xfrm>
          <a:prstGeom prst="ellipse">
            <a:avLst/>
          </a:prstGeom>
          <a:solidFill>
            <a:srgbClr val="F2E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Поисково-исследовательская работа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4A33E64-056B-4567-801B-D58F83153B07}"/>
              </a:ext>
            </a:extLst>
          </p:cNvPr>
          <p:cNvSpPr/>
          <p:nvPr/>
        </p:nvSpPr>
        <p:spPr>
          <a:xfrm>
            <a:off x="2216857" y="4562220"/>
            <a:ext cx="1663331" cy="1344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Классные часы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17486864-D41E-4986-884C-2C12B76DA743}"/>
              </a:ext>
            </a:extLst>
          </p:cNvPr>
          <p:cNvSpPr/>
          <p:nvPr/>
        </p:nvSpPr>
        <p:spPr>
          <a:xfrm>
            <a:off x="1606695" y="3054410"/>
            <a:ext cx="1663331" cy="13441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Трудовые десанты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CB42B62-0BEA-4849-AC79-F563893C6710}"/>
              </a:ext>
            </a:extLst>
          </p:cNvPr>
          <p:cNvSpPr/>
          <p:nvPr/>
        </p:nvSpPr>
        <p:spPr>
          <a:xfrm>
            <a:off x="2109432" y="1516114"/>
            <a:ext cx="1663331" cy="1344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Праздники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CFF0AE1-EC28-4092-9CD8-C3A489221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96" y="243587"/>
            <a:ext cx="2204045" cy="165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55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20240" y="178723"/>
            <a:ext cx="8761716" cy="570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 школьников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998176" y="939341"/>
            <a:ext cx="7919205" cy="55498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19 обучающихся входят в отряд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Юнармии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10 из них приняты в ряды юнармейского движения в 2021-2022 учебном году.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 мае 2022 года обучающиеся школы участвовали в Вахте Памяти в парке Славы у мемориала автозаводцам-героям, приняли участие в акции «Бессмертный полк».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школе прошла уникальная выставка, посвященная героям ВОВ, героям России.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25 апреля проведена торжественная церемония выноса флага РВ и исполнения гимна России, с 01.09.2022 г. ритуал станет еженедельным.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Комплекс мероприятий патриотической направленности в рамках реализации рабочей программы воспитания школы включает больше 30 мероприятий.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Охват обучающихся – 100 %</a:t>
            </a:r>
          </a:p>
        </p:txBody>
      </p:sp>
    </p:spTree>
    <p:extLst>
      <p:ext uri="{BB962C8B-B14F-4D97-AF65-F5344CB8AC3E}">
        <p14:creationId xmlns:p14="http://schemas.microsoft.com/office/powerpoint/2010/main" val="133131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33405" y="893619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77" y="1172094"/>
            <a:ext cx="7232072" cy="44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8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20240" y="178723"/>
            <a:ext cx="8761716" cy="570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 школьников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12485"/>
          <a:stretch/>
        </p:blipFill>
        <p:spPr>
          <a:xfrm>
            <a:off x="4836169" y="1111143"/>
            <a:ext cx="3509348" cy="401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57" y="1397471"/>
            <a:ext cx="3200862" cy="3200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r="13752"/>
          <a:stretch/>
        </p:blipFill>
        <p:spPr>
          <a:xfrm>
            <a:off x="0" y="2457927"/>
            <a:ext cx="4472247" cy="437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82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15682-41F4-45D4-8EEA-966A134BD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араллелограмм 4"/>
          <p:cNvSpPr/>
          <p:nvPr/>
        </p:nvSpPr>
        <p:spPr>
          <a:xfrm>
            <a:off x="1463040" y="241069"/>
            <a:ext cx="9634451" cy="723208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лифты для каждого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7015942" y="4967976"/>
            <a:ext cx="3956858" cy="1682546"/>
          </a:xfrm>
          <a:prstGeom prst="parallelogram">
            <a:avLst/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F5596"/>
                </a:solidFill>
              </a:rPr>
              <a:t>учителей МАОУ «Школа № 59» ежегодно проводят государственную итоговую аттестацию, являются членами предметных и конфликтных комиссий на ОГЭ и ЕГЭ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2352501" y="1169323"/>
            <a:ext cx="6384176" cy="856214"/>
          </a:xfrm>
          <a:prstGeom prst="parallelogram">
            <a:avLst/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F5596"/>
                </a:solidFill>
              </a:rPr>
              <a:t>учителей МАОУ «Школа № 59» имеют высшую </a:t>
            </a:r>
          </a:p>
          <a:p>
            <a:pPr algn="ctr"/>
            <a:r>
              <a:rPr lang="ru-RU" sz="1600" dirty="0">
                <a:solidFill>
                  <a:srgbClr val="2F5596"/>
                </a:solidFill>
              </a:rPr>
              <a:t>или первую квалификационную категорию, </a:t>
            </a:r>
          </a:p>
          <a:p>
            <a:pPr algn="ctr"/>
            <a:r>
              <a:rPr lang="ru-RU" sz="1600" dirty="0">
                <a:solidFill>
                  <a:srgbClr val="2F5596"/>
                </a:solidFill>
              </a:rPr>
              <a:t>из них 7% учителей повысили свою категорию</a:t>
            </a:r>
          </a:p>
        </p:txBody>
      </p:sp>
      <p:sp>
        <p:nvSpPr>
          <p:cNvPr id="8" name="Овал 7"/>
          <p:cNvSpPr/>
          <p:nvPr/>
        </p:nvSpPr>
        <p:spPr>
          <a:xfrm>
            <a:off x="2119745" y="2585262"/>
            <a:ext cx="1321724" cy="723207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82%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3790601" y="2162005"/>
            <a:ext cx="5619405" cy="1122216"/>
          </a:xfrm>
          <a:prstGeom prst="parallelogram">
            <a:avLst/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F5596"/>
                </a:solidFill>
              </a:rPr>
              <a:t>учителей МАОУ «Школа № 59» прошли курсы повышения квалификации за 2021-2022 </a:t>
            </a:r>
            <a:r>
              <a:rPr lang="ru-RU" sz="1600" dirty="0" err="1">
                <a:solidFill>
                  <a:srgbClr val="2F5596"/>
                </a:solidFill>
              </a:rPr>
              <a:t>у.г</a:t>
            </a:r>
            <a:r>
              <a:rPr lang="ru-RU" sz="1600" dirty="0">
                <a:solidFill>
                  <a:srgbClr val="2F5596"/>
                </a:solidFill>
              </a:rPr>
              <a:t>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441469" y="3865419"/>
            <a:ext cx="1360517" cy="889461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80%</a:t>
            </a:r>
          </a:p>
        </p:txBody>
      </p:sp>
      <p:sp>
        <p:nvSpPr>
          <p:cNvPr id="13" name="Овал 12"/>
          <p:cNvSpPr/>
          <p:nvPr/>
        </p:nvSpPr>
        <p:spPr>
          <a:xfrm>
            <a:off x="5120639" y="5079076"/>
            <a:ext cx="2019993" cy="1330037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араллелограмм 14"/>
          <p:cNvSpPr/>
          <p:nvPr/>
        </p:nvSpPr>
        <p:spPr>
          <a:xfrm>
            <a:off x="4987636" y="3652322"/>
            <a:ext cx="5432301" cy="1207590"/>
          </a:xfrm>
          <a:prstGeom prst="parallelogram">
            <a:avLst>
              <a:gd name="adj" fmla="val 27313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F5596"/>
                </a:solidFill>
              </a:rPr>
              <a:t>учителей МАОУ «Школа № 59» отмечены наградами и значками Министерства Просвещения РФ, Министерства образования Нижегородской области, Департамента образования администрации г. </a:t>
            </a:r>
            <a:r>
              <a:rPr lang="ru-RU" sz="1600" dirty="0" err="1">
                <a:solidFill>
                  <a:srgbClr val="2F5596"/>
                </a:solidFill>
              </a:rPr>
              <a:t>Н.Новгорода</a:t>
            </a:r>
            <a:endParaRPr lang="ru-RU" sz="1600" dirty="0">
              <a:solidFill>
                <a:srgbClr val="2F559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2" r="67099" b="17870"/>
          <a:stretch/>
        </p:blipFill>
        <p:spPr>
          <a:xfrm>
            <a:off x="9767455" y="3652321"/>
            <a:ext cx="1146890" cy="1247384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5404657" y="5299365"/>
            <a:ext cx="1428405" cy="1001683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50%</a:t>
            </a:r>
          </a:p>
        </p:txBody>
      </p:sp>
      <p:sp>
        <p:nvSpPr>
          <p:cNvPr id="16" name="Овал 15"/>
          <p:cNvSpPr/>
          <p:nvPr/>
        </p:nvSpPr>
        <p:spPr>
          <a:xfrm>
            <a:off x="676102" y="1440874"/>
            <a:ext cx="1360517" cy="889461"/>
          </a:xfrm>
          <a:prstGeom prst="ellipse">
            <a:avLst/>
          </a:prstGeom>
          <a:solidFill>
            <a:srgbClr val="2F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91%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37" y="5079076"/>
            <a:ext cx="1355107" cy="13642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3282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1843" y="232756"/>
            <a:ext cx="771421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588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лифты для каждого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95" y="689956"/>
            <a:ext cx="5103382" cy="2981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58" y="691964"/>
            <a:ext cx="4937761" cy="2979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647" y="3671642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9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738" y="202298"/>
            <a:ext cx="1077585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«День программирования </a:t>
            </a:r>
            <a:r>
              <a:rPr lang="en-US" sz="2400" b="1" dirty="0"/>
              <a:t>LEGO Education</a:t>
            </a:r>
            <a:r>
              <a:rPr lang="ru-RU" sz="2400" b="1" dirty="0"/>
              <a:t>» </a:t>
            </a:r>
          </a:p>
          <a:p>
            <a:pPr algn="ctr"/>
            <a:r>
              <a:rPr lang="ru-RU" sz="2400" b="1" dirty="0"/>
              <a:t>в детском технопарке «</a:t>
            </a:r>
            <a:r>
              <a:rPr lang="ru-RU" sz="2400" b="1" dirty="0" err="1"/>
              <a:t>Кванториум</a:t>
            </a:r>
            <a:r>
              <a:rPr lang="ru-RU" sz="2400" b="1" dirty="0"/>
              <a:t>» в города Нижнего Новгорода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4697"/>
          <a:stretch/>
        </p:blipFill>
        <p:spPr>
          <a:xfrm rot="5400000">
            <a:off x="-351507" y="3160322"/>
            <a:ext cx="3800475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9684" r="4749" b="6891"/>
          <a:stretch/>
        </p:blipFill>
        <p:spPr>
          <a:xfrm rot="5400000">
            <a:off x="4970773" y="2134596"/>
            <a:ext cx="5105398" cy="358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62" y="1612181"/>
            <a:ext cx="2352675" cy="313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82" y="3025385"/>
            <a:ext cx="2590800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88798" y="5584710"/>
            <a:ext cx="3856569" cy="1015663"/>
          </a:xfrm>
          <a:prstGeom prst="rect">
            <a:avLst/>
          </a:prstGeom>
          <a:solidFill>
            <a:srgbClr val="8AD735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ru-RU" sz="2000" dirty="0"/>
              <a:t>Участник мероприятия, </a:t>
            </a:r>
          </a:p>
          <a:p>
            <a:r>
              <a:rPr lang="ru-RU" sz="2000" dirty="0"/>
              <a:t>учитель физической культуры</a:t>
            </a:r>
          </a:p>
          <a:p>
            <a:r>
              <a:rPr lang="ru-RU" sz="2000" dirty="0"/>
              <a:t>Луганский Вячеслав Григорьевич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06" y="1543058"/>
            <a:ext cx="5438348" cy="10156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Мероприятие 30.09.2021г. открывала министр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образования Нижегородской области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Петрова Ольга Викторовна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/>
        </p:blipFill>
        <p:spPr>
          <a:xfrm>
            <a:off x="9785844" y="3927086"/>
            <a:ext cx="2293144" cy="262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002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9389" y="2145324"/>
            <a:ext cx="3393832" cy="446649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Волкова Альбина Геннадьевна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– конкурс «Учитель года» (муниципальный этап) –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победитель в номинации «Педагог-наставник». 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Колосова Юлия Александровна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– конкурс «Классный руководитель года» (муниципальный этап) –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победитель в номинации «Самый энергичный классный»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1195" y="316523"/>
            <a:ext cx="8924193" cy="7913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Конкурсы профессионального мастерства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23588" r="8651" b="-360"/>
          <a:stretch/>
        </p:blipFill>
        <p:spPr>
          <a:xfrm>
            <a:off x="8251999" y="1368349"/>
            <a:ext cx="3886200" cy="4798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2180" b="28717"/>
          <a:stretch/>
        </p:blipFill>
        <p:spPr>
          <a:xfrm>
            <a:off x="293139" y="2365130"/>
            <a:ext cx="3770435" cy="33674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8964" y="1211079"/>
            <a:ext cx="7418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 2021-2022 учебном году педагоги нашей школы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приняли участие:</a:t>
            </a:r>
          </a:p>
        </p:txBody>
      </p:sp>
    </p:spTree>
    <p:extLst>
      <p:ext uri="{BB962C8B-B14F-4D97-AF65-F5344CB8AC3E}">
        <p14:creationId xmlns:p14="http://schemas.microsoft.com/office/powerpoint/2010/main" val="3809509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78357" y="991288"/>
            <a:ext cx="9028090" cy="59886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Материально-техническое обеспечение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8216721" y="1609089"/>
            <a:ext cx="3657600" cy="3290937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эвакуационного выхода – 335 107,20руб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двери эвакуационного выхода – 37 182,80 руб.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светильников           –         45 600,00 руб.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окон– 99 000,00 руб.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расходных материалов на ремонт помещений – 45 000,00 руб.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515" y="1629785"/>
            <a:ext cx="3567448" cy="3393968"/>
          </a:xfrm>
        </p:spPr>
        <p:txBody>
          <a:bodyPr>
            <a:normAutofit fontScale="92500" lnSpcReduction="20000"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патриотическое </a:t>
            </a:r>
            <a:r>
              <a:rPr lang="ru-RU" sz="1800" b="1" dirty="0">
                <a:latin typeface="Times New Roman"/>
                <a:ea typeface="Calibri"/>
                <a:cs typeface="Times New Roman"/>
              </a:rPr>
              <a:t>воспитание (приобретение государственных символов и установка флагштока)          – 90 312,00 руб.</a:t>
            </a:r>
            <a:endParaRPr lang="ru-RU" sz="1800" b="1" dirty="0">
              <a:ea typeface="Calibri"/>
              <a:cs typeface="Times New Roman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косметический ремонт кабинетов по программе ЦОС (213, 304, 320)  - 780 772,65 руб.;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брендирование кабинетов ЦОС и приобретение жалюзи – 100 000,00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поставка оборудования компьютерного и интерактивного оборудования – 3 079 458,76руб.;</a:t>
            </a:r>
            <a:endParaRPr lang="ru-RU" sz="1800" b="1" dirty="0">
              <a:ea typeface="Calibri"/>
              <a:cs typeface="Times New Roman"/>
            </a:endParaRPr>
          </a:p>
          <a:p>
            <a:pPr algn="ctr"/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8341217" y="1732816"/>
            <a:ext cx="3391437" cy="3290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3" name="Объект 9"/>
          <p:cNvSpPr txBox="1">
            <a:spLocks/>
          </p:cNvSpPr>
          <p:nvPr/>
        </p:nvSpPr>
        <p:spPr>
          <a:xfrm>
            <a:off x="3825023" y="1449481"/>
            <a:ext cx="4237152" cy="3290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для учебных кабинетов  – </a:t>
            </a:r>
          </a:p>
          <a:p>
            <a:pPr marL="0" indent="0">
              <a:buNone/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340 000,00 руб.</a:t>
            </a:r>
          </a:p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“VR-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ОБЖ» – 479 330,00 руб.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оборудование   -</a:t>
            </a:r>
          </a:p>
          <a:p>
            <a:pPr marL="0" indent="0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671 000,00 руб.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и пополнение библиотечного фонда – 930 000,00 руб.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Системные блоки и мониторы  (10 комплектов)– 575 225,75 руб.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Жалюзи в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203, 214 – 45 993,00руб.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Акустические колонки – 70 000,00 руб.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Прочие расходы (канцтовары, картриджи, комплектующие для КТ и т.п.) – 300 000,00 руб.</a:t>
            </a:r>
          </a:p>
          <a:p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8590208" y="5138670"/>
            <a:ext cx="3142446" cy="991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rot="20518597">
            <a:off x="9781504" y="5834130"/>
            <a:ext cx="1951150" cy="6053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8 023 982,16руб.</a:t>
            </a:r>
          </a:p>
        </p:txBody>
      </p:sp>
    </p:spTree>
    <p:extLst>
      <p:ext uri="{BB962C8B-B14F-4D97-AF65-F5344CB8AC3E}">
        <p14:creationId xmlns:p14="http://schemas.microsoft.com/office/powerpoint/2010/main" val="2374979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9833" y="1015519"/>
            <a:ext cx="10232967" cy="352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работы педагогического коллектива на 2022-2023 учебный год: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«Образовательная среда школы как условие и ресурс развития творческих способностей педагога и обучающегося.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создание условий для непрерывного развития учительского потенциала, повышения уровня профессионального мастерства и профессиональной компетенции педагогов как фактора повышения качества образования в условиях реализации новых образовательных стандартов третьего поколения.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Темы педсоветов: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качества образования через продуктивное освоение современных педагогических и информационных технологий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содержания и форм воспитательной работы в условиях внедрения ФГОС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3.    Внедрение федеральной государственной информационной системы «Моя школа»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85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36371" y="893619"/>
            <a:ext cx="8445732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4097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Изменение :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4097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– 4 классы (за 3 года)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11" y="1255222"/>
            <a:ext cx="8237913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8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33405" y="893619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09" y="1321724"/>
            <a:ext cx="7141425" cy="46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33405" y="893619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743" y="1263535"/>
            <a:ext cx="7483955" cy="46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0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1" y="864524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04712-92A2-440D-B8A9-6BF437F198C8}"/>
              </a:ext>
            </a:extLst>
          </p:cNvPr>
          <p:cNvSpPr txBox="1"/>
          <p:nvPr/>
        </p:nvSpPr>
        <p:spPr>
          <a:xfrm>
            <a:off x="179475" y="1353058"/>
            <a:ext cx="42524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</a:t>
            </a:r>
            <a:r>
              <a:rPr lang="ru-RU" b="1" dirty="0"/>
              <a:t>2021-2022</a:t>
            </a:r>
            <a:r>
              <a:rPr lang="ru-RU" dirty="0"/>
              <a:t> </a:t>
            </a:r>
            <a:r>
              <a:rPr lang="ru-RU" dirty="0" err="1"/>
              <a:t>у.г</a:t>
            </a:r>
            <a:r>
              <a:rPr lang="ru-RU" dirty="0"/>
              <a:t>. реализовывались образовательные программы с углубленным изучением отдельных предметов на уровне </a:t>
            </a:r>
            <a:r>
              <a:rPr lang="ru-RU" b="1" dirty="0"/>
              <a:t>СОО</a:t>
            </a:r>
            <a:r>
              <a:rPr lang="ru-RU" dirty="0"/>
              <a:t>: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10А</a:t>
            </a:r>
            <a:r>
              <a:rPr lang="ru-RU" dirty="0"/>
              <a:t> класс – универсального профиля с углубленным изучением </a:t>
            </a:r>
            <a:r>
              <a:rPr lang="ru-RU" b="1" dirty="0"/>
              <a:t>русского языка </a:t>
            </a:r>
            <a:r>
              <a:rPr lang="ru-RU" dirty="0"/>
              <a:t>и </a:t>
            </a:r>
            <a:r>
              <a:rPr lang="ru-RU" b="1" dirty="0"/>
              <a:t>математики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10Б</a:t>
            </a:r>
            <a:r>
              <a:rPr lang="ru-RU" dirty="0"/>
              <a:t> класс – универсального профиля с углубленным изучением </a:t>
            </a:r>
            <a:r>
              <a:rPr lang="ru-RU" b="1" dirty="0"/>
              <a:t>русского языка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11А</a:t>
            </a:r>
            <a:r>
              <a:rPr lang="ru-RU" dirty="0"/>
              <a:t> класс – универсального профиля с углубленным изучением </a:t>
            </a:r>
            <a:r>
              <a:rPr lang="ru-RU" b="1" dirty="0"/>
              <a:t>математики</a:t>
            </a:r>
            <a:r>
              <a:rPr lang="ru-RU" dirty="0"/>
              <a:t> и </a:t>
            </a:r>
            <a:r>
              <a:rPr lang="ru-RU" b="1" dirty="0"/>
              <a:t>физики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11Б класс - </a:t>
            </a:r>
            <a:r>
              <a:rPr lang="ru-RU" dirty="0"/>
              <a:t>универсального профиля с изучением предметов на базовом уровне</a:t>
            </a:r>
            <a:endParaRPr lang="ru-RU" b="1" dirty="0"/>
          </a:p>
          <a:p>
            <a:pPr algn="just"/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0ED3F-356D-4473-A257-27DA0173A59A}"/>
              </a:ext>
            </a:extLst>
          </p:cNvPr>
          <p:cNvSpPr txBox="1"/>
          <p:nvPr/>
        </p:nvSpPr>
        <p:spPr>
          <a:xfrm>
            <a:off x="4692308" y="1353057"/>
            <a:ext cx="251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Качество</a:t>
            </a:r>
            <a:r>
              <a:rPr lang="ru-RU" dirty="0"/>
              <a:t> образования по итогу 2021-2022 </a:t>
            </a:r>
            <a:r>
              <a:rPr lang="ru-RU" dirty="0" err="1"/>
              <a:t>у.г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AA4E3F-81DF-437C-927C-8E86A6224B96}"/>
              </a:ext>
            </a:extLst>
          </p:cNvPr>
          <p:cNvSpPr/>
          <p:nvPr/>
        </p:nvSpPr>
        <p:spPr>
          <a:xfrm>
            <a:off x="5457081" y="2829885"/>
            <a:ext cx="987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76%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9DF799-CA00-44D6-98DA-4F11959E15A7}"/>
              </a:ext>
            </a:extLst>
          </p:cNvPr>
          <p:cNvSpPr/>
          <p:nvPr/>
        </p:nvSpPr>
        <p:spPr>
          <a:xfrm>
            <a:off x="5457081" y="3837055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32%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D87589-0228-48A4-9BB6-FBDD00B98461}"/>
              </a:ext>
            </a:extLst>
          </p:cNvPr>
          <p:cNvSpPr/>
          <p:nvPr/>
        </p:nvSpPr>
        <p:spPr>
          <a:xfrm>
            <a:off x="5457081" y="4904298"/>
            <a:ext cx="987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57%</a:t>
            </a:r>
            <a:r>
              <a:rPr lang="ru-RU" sz="3200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183258-ADC6-4CF4-89E3-36CF47F0A615}"/>
              </a:ext>
            </a:extLst>
          </p:cNvPr>
          <p:cNvSpPr/>
          <p:nvPr/>
        </p:nvSpPr>
        <p:spPr>
          <a:xfrm>
            <a:off x="7470056" y="1347128"/>
            <a:ext cx="3912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Качество</a:t>
            </a:r>
            <a:r>
              <a:rPr lang="ru-RU" dirty="0"/>
              <a:t> образования в сравнении с классами </a:t>
            </a:r>
            <a:r>
              <a:rPr lang="ru-RU" dirty="0" err="1"/>
              <a:t>беспрофильного</a:t>
            </a:r>
            <a:r>
              <a:rPr lang="ru-RU" dirty="0"/>
              <a:t> обучения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C3508-4396-4923-A3AD-5DCC97373A0E}"/>
              </a:ext>
            </a:extLst>
          </p:cNvPr>
          <p:cNvSpPr txBox="1"/>
          <p:nvPr/>
        </p:nvSpPr>
        <p:spPr>
          <a:xfrm>
            <a:off x="8137252" y="2152897"/>
            <a:ext cx="98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2019-2020 </a:t>
            </a:r>
            <a:r>
              <a:rPr lang="ru-RU" dirty="0" err="1"/>
              <a:t>у.г</a:t>
            </a:r>
            <a:r>
              <a:rPr lang="ru-RU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757BD-478A-4620-AE84-A1538B4335B5}"/>
              </a:ext>
            </a:extLst>
          </p:cNvPr>
          <p:cNvSpPr txBox="1"/>
          <p:nvPr/>
        </p:nvSpPr>
        <p:spPr>
          <a:xfrm>
            <a:off x="9642629" y="2094708"/>
            <a:ext cx="98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2020-2021 </a:t>
            </a:r>
            <a:r>
              <a:rPr lang="ru-RU" dirty="0" err="1"/>
              <a:t>у.г</a:t>
            </a:r>
            <a:r>
              <a:rPr lang="ru-RU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FEABF-114C-4FD0-81A7-A5A6958B44D8}"/>
              </a:ext>
            </a:extLst>
          </p:cNvPr>
          <p:cNvSpPr txBox="1"/>
          <p:nvPr/>
        </p:nvSpPr>
        <p:spPr>
          <a:xfrm>
            <a:off x="8137252" y="3077342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r>
              <a:rPr lang="ru-RU" dirty="0"/>
              <a:t>16,7%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D88B3-AF91-45BD-8A89-9C057ED23BC0}"/>
              </a:ext>
            </a:extLst>
          </p:cNvPr>
          <p:cNvSpPr txBox="1"/>
          <p:nvPr/>
        </p:nvSpPr>
        <p:spPr>
          <a:xfrm>
            <a:off x="8137252" y="4056779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56,5%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0B30B-D101-4233-845A-1C6B742D58AF}"/>
              </a:ext>
            </a:extLst>
          </p:cNvPr>
          <p:cNvSpPr txBox="1"/>
          <p:nvPr/>
        </p:nvSpPr>
        <p:spPr>
          <a:xfrm>
            <a:off x="8137252" y="5119741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48,0%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3D6E28-4244-43EF-B969-50FF04DC04A6}"/>
              </a:ext>
            </a:extLst>
          </p:cNvPr>
          <p:cNvSpPr txBox="1"/>
          <p:nvPr/>
        </p:nvSpPr>
        <p:spPr>
          <a:xfrm>
            <a:off x="9625000" y="3045336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45,5%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43DB8-286D-475E-8F39-DBB17C5E88BD}"/>
              </a:ext>
            </a:extLst>
          </p:cNvPr>
          <p:cNvSpPr txBox="1"/>
          <p:nvPr/>
        </p:nvSpPr>
        <p:spPr>
          <a:xfrm>
            <a:off x="9625001" y="4052498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14,3%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81C36E-5439-4406-9E3D-51A18BD0388C}"/>
              </a:ext>
            </a:extLst>
          </p:cNvPr>
          <p:cNvSpPr txBox="1"/>
          <p:nvPr/>
        </p:nvSpPr>
        <p:spPr>
          <a:xfrm>
            <a:off x="9625000" y="5119741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15,8%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D87589-0228-48A4-9BB6-FBDD00B98461}"/>
              </a:ext>
            </a:extLst>
          </p:cNvPr>
          <p:cNvSpPr/>
          <p:nvPr/>
        </p:nvSpPr>
        <p:spPr>
          <a:xfrm>
            <a:off x="5457081" y="5781221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26%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0B30B-D101-4233-845A-1C6B742D58AF}"/>
              </a:ext>
            </a:extLst>
          </p:cNvPr>
          <p:cNvSpPr txBox="1"/>
          <p:nvPr/>
        </p:nvSpPr>
        <p:spPr>
          <a:xfrm>
            <a:off x="8137252" y="5993476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44,0%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1C36E-5439-4406-9E3D-51A18BD0388C}"/>
              </a:ext>
            </a:extLst>
          </p:cNvPr>
          <p:cNvSpPr txBox="1"/>
          <p:nvPr/>
        </p:nvSpPr>
        <p:spPr>
          <a:xfrm>
            <a:off x="9642629" y="5993476"/>
            <a:ext cx="9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50,0%</a:t>
            </a:r>
          </a:p>
        </p:txBody>
      </p:sp>
    </p:spTree>
    <p:extLst>
      <p:ext uri="{BB962C8B-B14F-4D97-AF65-F5344CB8AC3E}">
        <p14:creationId xmlns:p14="http://schemas.microsoft.com/office/powerpoint/2010/main" val="758994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9B843-FEA9-4E0D-AB23-7C0A8E7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045" b="86546"/>
          <a:stretch/>
        </p:blipFill>
        <p:spPr>
          <a:xfrm>
            <a:off x="1920240" y="0"/>
            <a:ext cx="8437418" cy="922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33405" y="893619"/>
            <a:ext cx="7248698" cy="61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615" y="893619"/>
            <a:ext cx="8132769" cy="5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2366</Words>
  <Application>Microsoft Office PowerPoint</Application>
  <PresentationFormat>Широкоэкранный</PresentationFormat>
  <Paragraphs>658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SimSun</vt:lpstr>
      <vt:lpstr>Arial</vt:lpstr>
      <vt:lpstr>Bahnschrift</vt:lpstr>
      <vt:lpstr>Calibri</vt:lpstr>
      <vt:lpstr>Calibri Light</vt:lpstr>
      <vt:lpstr>Mangal</vt:lpstr>
      <vt:lpstr>Times New Roman</vt:lpstr>
      <vt:lpstr>Тема Office</vt:lpstr>
      <vt:lpstr>Анализ работы  МАОУ «Школа № 59»  за 2021-2022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Материально-техническое обеспечение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Общешкольные мероприятия</dc:title>
  <dc:creator>User</dc:creator>
  <cp:lastModifiedBy>User</cp:lastModifiedBy>
  <cp:revision>122</cp:revision>
  <cp:lastPrinted>2022-08-25T12:38:43Z</cp:lastPrinted>
  <dcterms:created xsi:type="dcterms:W3CDTF">2021-10-01T07:38:44Z</dcterms:created>
  <dcterms:modified xsi:type="dcterms:W3CDTF">2023-01-20T12:16:05Z</dcterms:modified>
</cp:coreProperties>
</file>