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"/>
  </p:notesMasterIdLst>
  <p:sldIdLst>
    <p:sldId id="260" r:id="rId2"/>
    <p:sldId id="261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05" autoAdjust="0"/>
  </p:normalViewPr>
  <p:slideViewPr>
    <p:cSldViewPr>
      <p:cViewPr varScale="1">
        <p:scale>
          <a:sx n="101" d="100"/>
          <a:sy n="101" d="100"/>
        </p:scale>
        <p:origin x="-26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3AF601-D24B-4240-8A0A-E4C33AEA39D7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68BDD5-E474-439A-9390-FFE1AEEAD0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831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8BDD5-E474-439A-9390-FFE1AEEAD0A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3109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8BDD5-E474-439A-9390-FFE1AEEAD0A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310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0" name="Picture 26" descr="http://vitvesti.by/images/92-06/1462424338_zh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33" y="-9446"/>
            <a:ext cx="9144000" cy="6883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9" y="-260413"/>
            <a:ext cx="8784976" cy="841501"/>
          </a:xfrm>
        </p:spPr>
        <p:txBody>
          <a:bodyPr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/>
          </a:bodyPr>
          <a:lstStyle/>
          <a:p>
            <a:pPr algn="ctr"/>
            <a:r>
              <a:rPr lang="ru-RU" sz="2400" b="0" i="1" cap="none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ramond" pitchFamily="18" charset="0"/>
              </a:rPr>
              <a:t>ПРАВИЛА БЕЗОПАСНОСТИ НА ЖЕЛЕЗНОЙ ДОРОГЕ</a:t>
            </a:r>
            <a:endParaRPr lang="ru-RU" sz="2400" b="0" i="1" cap="none" dirty="0">
              <a:ln w="18415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Garamond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5724128" y="2996952"/>
            <a:ext cx="2742456" cy="3384376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/>
              <a:t>	</a:t>
            </a:r>
            <a:endParaRPr lang="ru-RU" sz="2000" dirty="0"/>
          </a:p>
        </p:txBody>
      </p:sp>
      <p:sp>
        <p:nvSpPr>
          <p:cNvPr id="3" name="AutoShape 10" descr="https://dknn.ru/upload/iblock/fbe/fbe2aa14d184d3ddcb4cfe5e379a905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144000" y="548680"/>
            <a:ext cx="9000000" cy="5076000"/>
          </a:xfrm>
          <a:prstGeom prst="rect">
            <a:avLst/>
          </a:prstGeom>
          <a:ln>
            <a:noFill/>
          </a:ln>
        </p:spPr>
        <p:txBody>
          <a:bodyPr vert="horz" lIns="0" tIns="0" rIns="18288" bIns="0" numCol="2" anchor="b">
            <a:normAutofit fontScale="40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300" b="0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  <a:cs typeface="Aharoni" pitchFamily="2" charset="-79"/>
            </a:endParaRPr>
          </a:p>
          <a:p>
            <a:pPr algn="l"/>
            <a:r>
              <a:rPr lang="ru-RU" sz="2900" b="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  <a:cs typeface="Aharoni" pitchFamily="2" charset="-79"/>
              </a:rPr>
              <a:t>                                                 </a:t>
            </a:r>
          </a:p>
          <a:p>
            <a:pPr algn="l"/>
            <a:endParaRPr lang="ru-RU" sz="2300" b="0" dirty="0" smtClean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  <a:cs typeface="Aharoni" pitchFamily="2" charset="-79"/>
            </a:endParaRPr>
          </a:p>
          <a:p>
            <a:pPr marL="342900" indent="-342900" algn="l">
              <a:buFontTx/>
              <a:buChar char="-"/>
            </a:pPr>
            <a:endParaRPr lang="ru-RU" sz="2300" b="0" dirty="0" smtClean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  <a:cs typeface="Aharoni" pitchFamily="2" charset="-79"/>
            </a:endParaRPr>
          </a:p>
          <a:p>
            <a:pPr marL="342900" indent="-342900" algn="l">
              <a:buFontTx/>
              <a:buChar char="-"/>
            </a:pPr>
            <a:endParaRPr lang="ru-RU" sz="2300" b="0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  <a:cs typeface="Aharoni" pitchFamily="2" charset="-79"/>
            </a:endParaRPr>
          </a:p>
          <a:p>
            <a:pPr marL="342900" indent="-342900" algn="l">
              <a:buFontTx/>
              <a:buChar char="-"/>
            </a:pPr>
            <a:endParaRPr lang="ru-RU" sz="2300" b="0" dirty="0" smtClean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  <a:cs typeface="Aharoni" pitchFamily="2" charset="-79"/>
            </a:endParaRPr>
          </a:p>
          <a:p>
            <a:pPr marL="342900" indent="-342900" algn="l">
              <a:buFontTx/>
              <a:buChar char="-"/>
            </a:pPr>
            <a:endParaRPr lang="ru-RU" sz="2300" b="0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  <a:cs typeface="Aharoni" pitchFamily="2" charset="-79"/>
            </a:endParaRPr>
          </a:p>
          <a:p>
            <a:pPr marL="342900" indent="-342900" algn="l">
              <a:buFontTx/>
              <a:buChar char="-"/>
            </a:pPr>
            <a:endParaRPr lang="ru-RU" sz="2300" b="0" dirty="0" smtClean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  <a:cs typeface="Aharoni" pitchFamily="2" charset="-79"/>
            </a:endParaRPr>
          </a:p>
          <a:p>
            <a:pPr marL="342900" indent="-342900" algn="l">
              <a:buFontTx/>
              <a:buChar char="-"/>
            </a:pPr>
            <a:endParaRPr lang="ru-RU" sz="2300" b="0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  <a:cs typeface="Aharoni" pitchFamily="2" charset="-79"/>
            </a:endParaRPr>
          </a:p>
          <a:p>
            <a:pPr marL="342900" indent="-342900" algn="l">
              <a:buFontTx/>
              <a:buChar char="-"/>
            </a:pPr>
            <a:endParaRPr lang="ru-RU" sz="2300" b="0" dirty="0" smtClean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  <a:cs typeface="Aharoni" pitchFamily="2" charset="-79"/>
            </a:endParaRPr>
          </a:p>
          <a:p>
            <a:pPr marL="342900" indent="-342900" algn="l">
              <a:buFontTx/>
              <a:buChar char="-"/>
            </a:pPr>
            <a:endParaRPr lang="ru-RU" sz="2300" b="0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  <a:cs typeface="Aharoni" pitchFamily="2" charset="-79"/>
            </a:endParaRPr>
          </a:p>
          <a:p>
            <a:pPr marL="342900" indent="-342900" algn="l">
              <a:buFontTx/>
              <a:buChar char="-"/>
            </a:pPr>
            <a:endParaRPr lang="ru-RU" sz="2300" b="0" dirty="0" smtClean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  <a:cs typeface="Aharoni" pitchFamily="2" charset="-79"/>
            </a:endParaRPr>
          </a:p>
          <a:p>
            <a:pPr marL="342900" indent="-342900" algn="l">
              <a:buFontTx/>
              <a:buChar char="-"/>
            </a:pPr>
            <a:endParaRPr lang="ru-RU" sz="2300" b="0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  <a:cs typeface="Aharoni" pitchFamily="2" charset="-79"/>
            </a:endParaRPr>
          </a:p>
          <a:p>
            <a:pPr marL="342900" indent="-342900" algn="l">
              <a:buFontTx/>
              <a:buChar char="-"/>
            </a:pPr>
            <a:endParaRPr lang="ru-RU" sz="2300" b="0" dirty="0" smtClean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  <a:cs typeface="Aharoni" pitchFamily="2" charset="-79"/>
            </a:endParaRPr>
          </a:p>
          <a:p>
            <a:pPr marL="342900" indent="-342900" algn="l">
              <a:buFontTx/>
              <a:buChar char="-"/>
            </a:pPr>
            <a:endParaRPr lang="ru-RU" sz="2300" b="0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  <a:cs typeface="Aharoni" pitchFamily="2" charset="-79"/>
            </a:endParaRPr>
          </a:p>
          <a:p>
            <a:pPr marL="342900" indent="-342900" algn="l">
              <a:buFontTx/>
              <a:buChar char="-"/>
            </a:pPr>
            <a:endParaRPr lang="ru-RU" sz="2300" b="0" dirty="0" smtClean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  <a:cs typeface="Aharoni" pitchFamily="2" charset="-79"/>
            </a:endParaRPr>
          </a:p>
          <a:p>
            <a:pPr marL="342900" indent="-342900" algn="l">
              <a:buFontTx/>
              <a:buChar char="-"/>
            </a:pPr>
            <a:endParaRPr lang="ru-RU" sz="2300" b="0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  <a:cs typeface="Aharoni" pitchFamily="2" charset="-79"/>
            </a:endParaRPr>
          </a:p>
          <a:p>
            <a:pPr marL="342900" indent="-342900" algn="l">
              <a:buFontTx/>
              <a:buChar char="-"/>
            </a:pPr>
            <a:endParaRPr lang="ru-RU" sz="2300" b="0" dirty="0" smtClean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  <a:cs typeface="Aharoni" pitchFamily="2" charset="-79"/>
            </a:endParaRPr>
          </a:p>
          <a:p>
            <a:pPr marL="342900" indent="-342900" algn="l">
              <a:buFontTx/>
              <a:buChar char="-"/>
            </a:pPr>
            <a:endParaRPr lang="ru-RU" sz="2300" b="0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  <a:cs typeface="Aharoni" pitchFamily="2" charset="-79"/>
            </a:endParaRPr>
          </a:p>
          <a:p>
            <a:pPr marL="342900" indent="-342900" algn="l">
              <a:buFontTx/>
              <a:buChar char="-"/>
            </a:pPr>
            <a:endParaRPr lang="ru-RU" sz="2300" b="0" dirty="0" smtClean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  <a:cs typeface="Aharoni" pitchFamily="2" charset="-79"/>
            </a:endParaRPr>
          </a:p>
          <a:p>
            <a:pPr marL="342900" indent="-342900" algn="l">
              <a:buFontTx/>
              <a:buChar char="-"/>
            </a:pPr>
            <a:endParaRPr lang="ru-RU" sz="2300" b="0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  <a:cs typeface="Aharoni" pitchFamily="2" charset="-79"/>
            </a:endParaRPr>
          </a:p>
          <a:p>
            <a:pPr marL="342900" indent="-342900" algn="l">
              <a:buFontTx/>
              <a:buChar char="-"/>
            </a:pPr>
            <a:endParaRPr lang="ru-RU" sz="2300" b="0" dirty="0" smtClean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  <a:cs typeface="Aharoni" pitchFamily="2" charset="-79"/>
            </a:endParaRPr>
          </a:p>
          <a:p>
            <a:pPr marL="342900" indent="-342900" algn="l">
              <a:buFontTx/>
              <a:buChar char="-"/>
            </a:pPr>
            <a:endParaRPr lang="ru-RU" sz="2300" b="0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  <a:cs typeface="Aharoni" pitchFamily="2" charset="-79"/>
            </a:endParaRPr>
          </a:p>
          <a:p>
            <a:pPr marL="342900" indent="-342900" algn="l">
              <a:buFontTx/>
              <a:buChar char="-"/>
            </a:pPr>
            <a:endParaRPr lang="ru-RU" sz="2300" b="0" dirty="0" smtClean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  <a:cs typeface="Aharoni" pitchFamily="2" charset="-79"/>
            </a:endParaRPr>
          </a:p>
          <a:p>
            <a:pPr marL="342900" indent="-342900" algn="l">
              <a:buFontTx/>
              <a:buChar char="-"/>
            </a:pPr>
            <a:endParaRPr lang="ru-RU" sz="2900" b="0" dirty="0" smtClean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  <a:cs typeface="Aharoni" pitchFamily="2" charset="-79"/>
            </a:endParaRPr>
          </a:p>
          <a:p>
            <a:pPr marL="342900" indent="-342900" algn="l">
              <a:buFontTx/>
              <a:buChar char="-"/>
            </a:pPr>
            <a:endParaRPr lang="ru-RU" sz="2900" b="0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  <a:cs typeface="Aharoni" pitchFamily="2" charset="-79"/>
            </a:endParaRPr>
          </a:p>
          <a:p>
            <a:pPr marL="342900" indent="-342900" algn="l">
              <a:buFontTx/>
              <a:buChar char="-"/>
            </a:pPr>
            <a:endParaRPr lang="ru-RU" sz="2900" b="0" dirty="0" smtClean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  <a:cs typeface="Aharoni" pitchFamily="2" charset="-79"/>
            </a:endParaRPr>
          </a:p>
          <a:p>
            <a:pPr marL="342900" indent="-342900" algn="l">
              <a:buFontTx/>
              <a:buChar char="-"/>
            </a:pPr>
            <a:endParaRPr lang="ru-RU" sz="2900" b="0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  <a:cs typeface="Aharoni" pitchFamily="2" charset="-79"/>
            </a:endParaRPr>
          </a:p>
          <a:p>
            <a:pPr marL="342900" indent="-342900" algn="l">
              <a:buFontTx/>
              <a:buChar char="-"/>
            </a:pPr>
            <a:endParaRPr lang="ru-RU" sz="2900" b="0" dirty="0" smtClean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  <a:cs typeface="Aharoni" pitchFamily="2" charset="-79"/>
            </a:endParaRPr>
          </a:p>
          <a:p>
            <a:pPr algn="l"/>
            <a:endParaRPr lang="ru-RU" sz="2900" b="0" i="1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  <a:cs typeface="Aharoni" pitchFamily="2" charset="-79"/>
            </a:endParaRPr>
          </a:p>
          <a:p>
            <a:pPr algn="l"/>
            <a:endParaRPr lang="ru-RU" sz="3300" b="0" i="1" dirty="0" smtClean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  <a:cs typeface="Aharoni" pitchFamily="2" charset="-79"/>
            </a:endParaRPr>
          </a:p>
          <a:p>
            <a:pPr algn="l"/>
            <a:endParaRPr lang="ru-RU" sz="3300" b="0" i="1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  <a:cs typeface="Aharoni" pitchFamily="2" charset="-79"/>
            </a:endParaRPr>
          </a:p>
          <a:p>
            <a:pPr algn="l"/>
            <a:endParaRPr lang="ru-RU" sz="3800" b="0" i="1" dirty="0" smtClean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  <a:cs typeface="Aharoni" pitchFamily="2" charset="-79"/>
            </a:endParaRPr>
          </a:p>
          <a:p>
            <a:pPr algn="l"/>
            <a:r>
              <a:rPr lang="ru-RU" sz="3800" b="0" i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     </a:t>
            </a:r>
          </a:p>
          <a:p>
            <a:pPr algn="l"/>
            <a:endParaRPr lang="ru-RU" sz="3800" b="0" i="1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/>
            <a:endParaRPr lang="ru-RU" sz="3800" b="0" i="1" dirty="0" smtClean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/>
            <a:endParaRPr lang="ru-RU" sz="3800" b="0" i="1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/>
            <a:endParaRPr lang="ru-RU" sz="3800" b="0" i="1" dirty="0" smtClean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/>
            <a:endParaRPr lang="ru-RU" sz="4500" b="0" i="1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Garamond" pitchFamily="18" charset="0"/>
              <a:ea typeface="Verdana" pitchFamily="34" charset="0"/>
              <a:cs typeface="Verdana" pitchFamily="34" charset="0"/>
            </a:endParaRPr>
          </a:p>
          <a:p>
            <a:pPr algn="l"/>
            <a:r>
              <a:rPr lang="ru-RU" sz="4500" b="0" i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ramond" pitchFamily="18" charset="0"/>
                <a:ea typeface="Verdana" pitchFamily="34" charset="0"/>
                <a:cs typeface="Verdana" pitchFamily="34" charset="0"/>
              </a:rPr>
              <a:t>СТРОГО </a:t>
            </a:r>
            <a:r>
              <a:rPr lang="ru-RU" sz="4500" b="0" i="1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ramond" pitchFamily="18" charset="0"/>
                <a:ea typeface="Verdana" pitchFamily="34" charset="0"/>
                <a:cs typeface="Verdana" pitchFamily="34" charset="0"/>
              </a:rPr>
              <a:t>ЗАПРЕЩАЕТСЯ:</a:t>
            </a:r>
            <a:endParaRPr lang="ru-RU" sz="4500" b="0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Garamond" pitchFamily="18" charset="0"/>
              <a:ea typeface="Verdana" pitchFamily="34" charset="0"/>
              <a:cs typeface="Verdana" pitchFamily="34" charset="0"/>
            </a:endParaRPr>
          </a:p>
          <a:p>
            <a:pPr marL="342900" indent="-342900" algn="l">
              <a:buFontTx/>
              <a:buChar char="-"/>
            </a:pPr>
            <a:endParaRPr lang="ru-RU" sz="4500" b="0" dirty="0" smtClean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Garamond" pitchFamily="18" charset="0"/>
              <a:ea typeface="Verdana" pitchFamily="34" charset="0"/>
              <a:cs typeface="Verdana" pitchFamily="34" charset="0"/>
            </a:endParaRPr>
          </a:p>
          <a:p>
            <a:pPr algn="l"/>
            <a:r>
              <a:rPr lang="ru-RU" sz="4500" b="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ramond" pitchFamily="18" charset="0"/>
                <a:ea typeface="Verdana" pitchFamily="34" charset="0"/>
                <a:cs typeface="Verdana" pitchFamily="34" charset="0"/>
              </a:rPr>
              <a:t>-    Посадка, высадка на ходу поезда</a:t>
            </a:r>
          </a:p>
          <a:p>
            <a:pPr marL="342900" indent="-342900" algn="l">
              <a:buFontTx/>
              <a:buChar char="-"/>
            </a:pPr>
            <a:r>
              <a:rPr lang="ru-RU" sz="4500" b="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ramond" pitchFamily="18" charset="0"/>
                <a:ea typeface="Verdana" pitchFamily="34" charset="0"/>
                <a:cs typeface="Verdana" pitchFamily="34" charset="0"/>
              </a:rPr>
              <a:t>Высовываться из окон и дверей вагонов</a:t>
            </a:r>
          </a:p>
          <a:p>
            <a:pPr marL="342900" indent="-342900" algn="l">
              <a:buFontTx/>
              <a:buChar char="-"/>
            </a:pPr>
            <a:r>
              <a:rPr lang="ru-RU" sz="4500" b="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ramond" pitchFamily="18" charset="0"/>
                <a:ea typeface="Verdana" pitchFamily="34" charset="0"/>
                <a:cs typeface="Verdana" pitchFamily="34" charset="0"/>
              </a:rPr>
              <a:t>Стоять между путями при проходе поездов</a:t>
            </a:r>
          </a:p>
          <a:p>
            <a:pPr marL="342900" indent="-342900" algn="l">
              <a:buFontTx/>
              <a:buChar char="-"/>
            </a:pPr>
            <a:r>
              <a:rPr lang="ru-RU" sz="4500" b="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ramond" pitchFamily="18" charset="0"/>
                <a:ea typeface="Verdana" pitchFamily="34" charset="0"/>
                <a:cs typeface="Verdana" pitchFamily="34" charset="0"/>
              </a:rPr>
              <a:t>Прыгать с платформы на железнодорожные пути</a:t>
            </a:r>
          </a:p>
          <a:p>
            <a:pPr marL="342900" indent="-342900" algn="l">
              <a:buFontTx/>
              <a:buChar char="-"/>
            </a:pPr>
            <a:r>
              <a:rPr lang="ru-RU" sz="4500" b="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ramond" pitchFamily="18" charset="0"/>
                <a:ea typeface="Verdana" pitchFamily="34" charset="0"/>
                <a:cs typeface="Verdana" pitchFamily="34" charset="0"/>
              </a:rPr>
              <a:t>Устраивать на платформе , железнодорожных путях подвижные игры</a:t>
            </a:r>
          </a:p>
          <a:p>
            <a:pPr marL="342900" indent="-342900" algn="l">
              <a:buFontTx/>
              <a:buChar char="-"/>
            </a:pPr>
            <a:r>
              <a:rPr lang="ru-RU" sz="4500" b="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ramond" pitchFamily="18" charset="0"/>
                <a:ea typeface="Verdana" pitchFamily="34" charset="0"/>
                <a:cs typeface="Verdana" pitchFamily="34" charset="0"/>
              </a:rPr>
              <a:t>Подходить к вагону до полной остановки</a:t>
            </a:r>
          </a:p>
          <a:p>
            <a:pPr marL="342900" indent="-342900" algn="l">
              <a:buFontTx/>
              <a:buChar char="-"/>
            </a:pPr>
            <a:r>
              <a:rPr lang="ru-RU" sz="4500" b="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ramond" pitchFamily="18" charset="0"/>
                <a:ea typeface="Verdana" pitchFamily="34" charset="0"/>
                <a:cs typeface="Verdana" pitchFamily="34" charset="0"/>
              </a:rPr>
              <a:t>Подлезать под вагоны на станциях</a:t>
            </a:r>
          </a:p>
          <a:p>
            <a:pPr marL="342900" indent="-342900" algn="l">
              <a:buFontTx/>
              <a:buChar char="-"/>
            </a:pPr>
            <a:r>
              <a:rPr lang="ru-RU" sz="4500" b="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ramond" pitchFamily="18" charset="0"/>
                <a:ea typeface="Verdana" pitchFamily="34" charset="0"/>
                <a:cs typeface="Verdana" pitchFamily="34" charset="0"/>
              </a:rPr>
              <a:t>Переходить железнодорожные пути перед </a:t>
            </a:r>
          </a:p>
          <a:p>
            <a:pPr marL="342900" indent="-342900" algn="l">
              <a:buFontTx/>
              <a:buChar char="-"/>
            </a:pPr>
            <a:r>
              <a:rPr lang="ru-RU" sz="4500" b="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ramond" pitchFamily="18" charset="0"/>
                <a:ea typeface="Verdana" pitchFamily="34" charset="0"/>
                <a:cs typeface="Verdana" pitchFamily="34" charset="0"/>
              </a:rPr>
              <a:t>близко идущим поездом</a:t>
            </a:r>
          </a:p>
          <a:p>
            <a:pPr marL="342900" indent="-342900" algn="l">
              <a:buFontTx/>
              <a:buChar char="-"/>
            </a:pPr>
            <a:r>
              <a:rPr lang="ru-RU" sz="4500" b="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ramond" pitchFamily="18" charset="0"/>
                <a:ea typeface="Verdana" pitchFamily="34" charset="0"/>
                <a:cs typeface="Verdana" pitchFamily="34" charset="0"/>
              </a:rPr>
              <a:t>Подниматься на крыши вагонов, опоры контактной сети</a:t>
            </a:r>
          </a:p>
          <a:p>
            <a:pPr marL="342900" indent="-342900" algn="l">
              <a:buFontTx/>
              <a:buChar char="-"/>
            </a:pPr>
            <a:r>
              <a:rPr lang="ru-RU" sz="4500" b="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ramond" pitchFamily="18" charset="0"/>
                <a:ea typeface="Verdana" pitchFamily="34" charset="0"/>
                <a:cs typeface="Verdana" pitchFamily="34" charset="0"/>
              </a:rPr>
              <a:t>Находится на железнодорожных путях в наушниках</a:t>
            </a:r>
          </a:p>
          <a:p>
            <a:pPr marL="342900" indent="-342900" algn="l">
              <a:buFontTx/>
              <a:buChar char="-"/>
            </a:pPr>
            <a:r>
              <a:rPr lang="ru-RU" sz="4500" b="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ramond" pitchFamily="18" charset="0"/>
                <a:ea typeface="Verdana" pitchFamily="34" charset="0"/>
                <a:cs typeface="Verdana" pitchFamily="34" charset="0"/>
              </a:rPr>
              <a:t>Оставлять детей без присмотра, от вас зависит их ЖИЗНЬ </a:t>
            </a:r>
          </a:p>
          <a:p>
            <a:pPr marL="342900" indent="-342900" algn="l">
              <a:buFontTx/>
              <a:buChar char="-"/>
            </a:pPr>
            <a:endParaRPr lang="ru-RU" sz="2400" b="0" i="1" dirty="0" smtClean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/>
            <a:endParaRPr lang="ru-RU" sz="2400" i="1" dirty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251512" y="6046608"/>
            <a:ext cx="8784976" cy="8415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i="1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ramond" pitchFamily="18" charset="0"/>
              </a:rPr>
              <a:t>ПОМНИТЕ !!!</a:t>
            </a:r>
          </a:p>
          <a:p>
            <a:r>
              <a:rPr lang="ru-RU" sz="2400" i="1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ramond" pitchFamily="18" charset="0"/>
              </a:rPr>
              <a:t>ЖЕЛЕЗНАЯ ДОРОГА – ЗОНА ПОВЫШЕННОЙ ОПАСНОСТИ!!!</a:t>
            </a:r>
            <a:endParaRPr lang="ru-RU" sz="2400" i="1" dirty="0">
              <a:ln w="18415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Garamond" pitchFamily="18" charset="0"/>
            </a:endParaRPr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195828" y="5205107"/>
            <a:ext cx="8784976" cy="8415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i="1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ramond" pitchFamily="18" charset="0"/>
              </a:rPr>
              <a:t>ОБРАЩАЙТЕ ВНИМАНИЯ НА ПРЕДУПРЕЖДАЮЩИЕ ЗНАКИ, УСТАНОВЛЕННЫЕ ДЛЯ ВАШЕЙ БЕЗОПАСНОСТИ!!! </a:t>
            </a:r>
            <a:endParaRPr lang="ru-RU" sz="2400" i="1" dirty="0">
              <a:ln w="18415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312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884" y="-260414"/>
            <a:ext cx="8784976" cy="841501"/>
          </a:xfrm>
        </p:spPr>
        <p:txBody>
          <a:bodyPr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/>
          </a:bodyPr>
          <a:lstStyle/>
          <a:p>
            <a:pPr algn="ctr"/>
            <a:r>
              <a:rPr lang="ru-RU" sz="2400" b="0" i="1" cap="none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ramond" pitchFamily="18" charset="0"/>
              </a:rPr>
              <a:t>ПРАВИЛА БЕЗОПАСНОСТИ НА ЖЕЛЕЗНОЙ ДОРОГЕ</a:t>
            </a:r>
            <a:endParaRPr lang="ru-RU" sz="2400" b="0" i="1" cap="none" dirty="0">
              <a:ln w="18415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Garamond" pitchFamily="18" charset="0"/>
            </a:endParaRPr>
          </a:p>
        </p:txBody>
      </p:sp>
      <p:sp>
        <p:nvSpPr>
          <p:cNvPr id="3" name="AutoShape 10" descr="https://dknn.ru/upload/iblock/fbe/fbe2aa14d184d3ddcb4cfe5e379a905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6" name="Picture 2" descr="http://infoorel.ru/user_foto/news/05ee374852d7f7c39fcf341b20a6c32e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769938"/>
            <a:ext cx="3022269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4" descr="https://user.vse42.ru/files/P_S730x514q80/Wnone/ui-571f3c21568016.04330995.jpe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6" descr="https://user.vse42.ru/files/P_S730x514q80/Wnone/ui-571f3c21568016.04330995.jpe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2" name="Picture 8" descr="https://user.vse42.ru/files/P_S730x514q80/Wnone/ui-571f3c21568016.04330995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7" y="651383"/>
            <a:ext cx="2880320" cy="2134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AutoShape 10" descr="https://cdn.fishki.net/upload/post/201506/04/1554939/414aabaef7c351a6c673d7bfab743d83.jp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AutoShape 12" descr="https://cdn.fishki.net/upload/post/201506/04/1554939/414aabaef7c351a6c673d7bfab743d83.jpg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3259018" y="651383"/>
            <a:ext cx="2908455" cy="1926251"/>
          </a:xfrm>
        </p:spPr>
        <p:txBody>
          <a:bodyPr>
            <a:noAutofit/>
          </a:bodyPr>
          <a:lstStyle/>
          <a:p>
            <a:r>
              <a:rPr lang="ru-RU" sz="2200" dirty="0" smtClean="0"/>
              <a:t>ПОМНИТЕ!!! </a:t>
            </a:r>
          </a:p>
          <a:p>
            <a:r>
              <a:rPr lang="ru-RU" sz="2200" dirty="0" smtClean="0"/>
              <a:t>Чтобы остановить поезд нужно время, что бы остановить жизнь – одно МГНОВЕНИЕ!!!</a:t>
            </a:r>
            <a:endParaRPr lang="ru-RU" sz="2200" dirty="0"/>
          </a:p>
        </p:txBody>
      </p:sp>
      <p:pic>
        <p:nvPicPr>
          <p:cNvPr id="1038" name="Picture 14" descr="https://cdn.fishki.net/upload/post/201506/04/1554939/414aabaef7c351a6c673d7bfab743d83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9018" y="2786162"/>
            <a:ext cx="2897158" cy="2150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Подзаголовок 10"/>
          <p:cNvSpPr txBox="1">
            <a:spLocks/>
          </p:cNvSpPr>
          <p:nvPr/>
        </p:nvSpPr>
        <p:spPr>
          <a:xfrm>
            <a:off x="0" y="2786162"/>
            <a:ext cx="3177844" cy="1578942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200" dirty="0" smtClean="0"/>
              <a:t>Железная дорога не место для игр и прогулок несовершеннолетних детей!!!</a:t>
            </a:r>
            <a:endParaRPr lang="ru-RU" sz="2200" dirty="0"/>
          </a:p>
        </p:txBody>
      </p:sp>
      <p:sp>
        <p:nvSpPr>
          <p:cNvPr id="21" name="Подзаголовок 10"/>
          <p:cNvSpPr txBox="1">
            <a:spLocks/>
          </p:cNvSpPr>
          <p:nvPr/>
        </p:nvSpPr>
        <p:spPr>
          <a:xfrm>
            <a:off x="6226978" y="2924944"/>
            <a:ext cx="2908455" cy="2134778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Предотвратить трагедию просто!!! Проведи беседу с ребенком о правилах поведения на железнодорожных путях!!!</a:t>
            </a:r>
            <a:endParaRPr lang="ru-RU" dirty="0"/>
          </a:p>
        </p:txBody>
      </p:sp>
      <p:pic>
        <p:nvPicPr>
          <p:cNvPr id="1040" name="Picture 16" descr="http://infoorel.ru/user_foto/news/f32af5c7c8bef74c8e5a0dd4d0137949.jpe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37093"/>
            <a:ext cx="3259018" cy="1920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s://s16.stc.all.kpcdn.net/share/i/12/10053972/inx960x640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904551"/>
            <a:ext cx="2880321" cy="1953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Подзаголовок 10"/>
          <p:cNvSpPr txBox="1">
            <a:spLocks/>
          </p:cNvSpPr>
          <p:nvPr/>
        </p:nvSpPr>
        <p:spPr>
          <a:xfrm>
            <a:off x="3247721" y="4943460"/>
            <a:ext cx="2908455" cy="1926251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20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УЗНАЙТЕ</a:t>
            </a:r>
            <a:r>
              <a:rPr lang="ru-RU" sz="22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!!! </a:t>
            </a:r>
          </a:p>
          <a:p>
            <a:r>
              <a:rPr lang="ru-RU" sz="22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 где сейчас гуляет ВАШ </a:t>
            </a:r>
          </a:p>
          <a:p>
            <a:r>
              <a:rPr lang="ru-RU" sz="22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МАЛЫШЬ!!!</a:t>
            </a:r>
            <a:endParaRPr lang="ru-RU" sz="2200" dirty="0">
              <a:ln w="18415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59685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259</TotalTime>
  <Words>163</Words>
  <Application>Microsoft Office PowerPoint</Application>
  <PresentationFormat>Экран (4:3)</PresentationFormat>
  <Paragraphs>68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Апекс</vt:lpstr>
      <vt:lpstr>ПРАВИЛА БЕЗОПАСНОСТИ НА ЖЕЛЕЗНОЙ ДОРОГЕ</vt:lpstr>
      <vt:lpstr>ПРАВИЛА БЕЗОПАСНОСТИ НА ЖЕЛЕЗНОЙ ДОРОГЕ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Home</cp:lastModifiedBy>
  <cp:revision>28</cp:revision>
  <dcterms:created xsi:type="dcterms:W3CDTF">2018-10-18T16:10:36Z</dcterms:created>
  <dcterms:modified xsi:type="dcterms:W3CDTF">2018-11-13T12:46:55Z</dcterms:modified>
</cp:coreProperties>
</file>