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63" r:id="rId5"/>
    <p:sldId id="264" r:id="rId6"/>
    <p:sldId id="265" r:id="rId7"/>
    <p:sldId id="266" r:id="rId8"/>
    <p:sldId id="267" r:id="rId9"/>
    <p:sldId id="258" r:id="rId10"/>
    <p:sldId id="259" r:id="rId11"/>
    <p:sldId id="260" r:id="rId12"/>
    <p:sldId id="261"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4" d="100"/>
          <a:sy n="104" d="100"/>
        </p:scale>
        <p:origin x="11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t>28.08.2019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t>28.08.2019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t>28.08.2019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t>28.08.2019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t>28.08.2019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28.08.2019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28.08.2019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t>28.08.2019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t>‹#›</a:t>
            </a:fld>
            <a:endParaRPr lang="ru-RU"/>
          </a:p>
        </p:txBody>
      </p:sp>
    </p:spTree>
    <p:extLst>
      <p:ext uri="{BB962C8B-B14F-4D97-AF65-F5344CB8AC3E}">
        <p14:creationId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Прямоугольник 6"/>
          <p:cNvSpPr/>
          <p:nvPr/>
        </p:nvSpPr>
        <p:spPr>
          <a:xfrm>
            <a:off x="2013136" y="2341934"/>
            <a:ext cx="4717179" cy="1754326"/>
          </a:xfrm>
          <a:prstGeom prst="rect">
            <a:avLst/>
          </a:prstGeom>
        </p:spPr>
        <p:txBody>
          <a:bodyPr wrap="square">
            <a:spAutoFit/>
          </a:bodyPr>
          <a:lstStyle/>
          <a:p>
            <a:pPr algn="ctr"/>
            <a:r>
              <a:rPr lang="ru-RU" sz="5400" b="1" dirty="0">
                <a:ln w="0">
                  <a:noFill/>
                </a:ln>
                <a:solidFill>
                  <a:schemeClr val="accent1">
                    <a:lumMod val="75000"/>
                  </a:schemeClr>
                </a:solidFill>
                <a:effectLst>
                  <a:innerShdw blurRad="63500" dist="50800" dir="10800000">
                    <a:prstClr val="black">
                      <a:alpha val="50000"/>
                    </a:prstClr>
                  </a:innerShdw>
                </a:effectLst>
                <a:latin typeface="Ubuntu" panose="020B0504030602030204" pitchFamily="34" charset="0"/>
                <a:cs typeface="Times New Roman" panose="02020603050405020304" pitchFamily="18" charset="0"/>
              </a:rPr>
              <a:t>День Знаний</a:t>
            </a:r>
          </a:p>
          <a:p>
            <a:pPr algn="ctr"/>
            <a:r>
              <a:rPr lang="ru-RU" sz="5400" b="1" dirty="0">
                <a:ln w="0">
                  <a:noFill/>
                </a:ln>
                <a:solidFill>
                  <a:schemeClr val="accent2">
                    <a:lumMod val="50000"/>
                  </a:schemeClr>
                </a:solidFill>
                <a:effectLst>
                  <a:innerShdw blurRad="63500" dist="50800" dir="10800000">
                    <a:prstClr val="black">
                      <a:alpha val="50000"/>
                    </a:prstClr>
                  </a:innerShdw>
                </a:effectLst>
                <a:latin typeface="Ubuntu" panose="020B0504030602030204" pitchFamily="34" charset="0"/>
                <a:cs typeface="Times New Roman" panose="02020603050405020304" pitchFamily="18" charset="0"/>
              </a:rPr>
              <a:t>Урок Победы</a:t>
            </a:r>
          </a:p>
        </p:txBody>
      </p:sp>
    </p:spTree>
    <p:extLst>
      <p:ext uri="{BB962C8B-B14F-4D97-AF65-F5344CB8AC3E}">
        <p14:creationId xmlns:p14="http://schemas.microsoft.com/office/powerpoint/2010/main" val="255266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pic>
        <p:nvPicPr>
          <p:cNvPr id="2" name="Рисунок 1">
            <a:extLst>
              <a:ext uri="{FF2B5EF4-FFF2-40B4-BE49-F238E27FC236}">
                <a16:creationId xmlns:a16="http://schemas.microsoft.com/office/drawing/2014/main" id="{F7F0B7CC-4458-44AB-96A7-C42E33B9D5DD}"/>
              </a:ext>
            </a:extLst>
          </p:cNvPr>
          <p:cNvPicPr>
            <a:picLocks noChangeAspect="1"/>
          </p:cNvPicPr>
          <p:nvPr/>
        </p:nvPicPr>
        <p:blipFill>
          <a:blip r:embed="rId3"/>
          <a:stretch>
            <a:fillRect/>
          </a:stretch>
        </p:blipFill>
        <p:spPr>
          <a:xfrm>
            <a:off x="595934" y="2694263"/>
            <a:ext cx="6299137" cy="4051877"/>
          </a:xfrm>
          <a:prstGeom prst="rect">
            <a:avLst/>
          </a:prstGeom>
        </p:spPr>
      </p:pic>
      <p:sp>
        <p:nvSpPr>
          <p:cNvPr id="5" name="Прямоугольник 4">
            <a:extLst>
              <a:ext uri="{FF2B5EF4-FFF2-40B4-BE49-F238E27FC236}">
                <a16:creationId xmlns:a16="http://schemas.microsoft.com/office/drawing/2014/main" id="{72DB9A37-5909-4A0E-9884-625A2E2C285B}"/>
              </a:ext>
            </a:extLst>
          </p:cNvPr>
          <p:cNvSpPr/>
          <p:nvPr/>
        </p:nvSpPr>
        <p:spPr>
          <a:xfrm>
            <a:off x="1025236" y="314035"/>
            <a:ext cx="7444509" cy="2308324"/>
          </a:xfrm>
          <a:prstGeom prst="rect">
            <a:avLst/>
          </a:prstGeom>
        </p:spPr>
        <p:txBody>
          <a:bodyPr wrap="square">
            <a:spAutoFit/>
          </a:bodyPr>
          <a:lstStyle/>
          <a:p>
            <a:r>
              <a:rPr lang="ru-RU" sz="2400" dirty="0"/>
              <a:t>Нет в России семьи такой,</a:t>
            </a:r>
          </a:p>
          <a:p>
            <a:r>
              <a:rPr lang="ru-RU" sz="2400" dirty="0"/>
              <a:t>                               Где б не памятен был свой герой.</a:t>
            </a:r>
          </a:p>
          <a:p>
            <a:r>
              <a:rPr lang="ru-RU" sz="2400" dirty="0"/>
              <a:t>И глаза молодых солдат</a:t>
            </a:r>
          </a:p>
          <a:p>
            <a:r>
              <a:rPr lang="ru-RU" sz="2400" dirty="0"/>
              <a:t>                               С фотографий увядших глядят…</a:t>
            </a:r>
          </a:p>
          <a:p>
            <a:r>
              <a:rPr lang="ru-RU" sz="2400" dirty="0"/>
              <a:t>Этот взгляд, словно высший суд,</a:t>
            </a:r>
          </a:p>
          <a:p>
            <a:r>
              <a:rPr lang="ru-RU" sz="2400" dirty="0"/>
              <a:t>                                 Для ребят, что сейчас растут.</a:t>
            </a:r>
          </a:p>
        </p:txBody>
      </p:sp>
    </p:spTree>
    <p:extLst>
      <p:ext uri="{BB962C8B-B14F-4D97-AF65-F5344CB8AC3E}">
        <p14:creationId xmlns:p14="http://schemas.microsoft.com/office/powerpoint/2010/main" val="268492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3" name="Прямоугольник 2"/>
          <p:cNvSpPr/>
          <p:nvPr/>
        </p:nvSpPr>
        <p:spPr>
          <a:xfrm>
            <a:off x="2877564" y="230209"/>
            <a:ext cx="5698525" cy="1085810"/>
          </a:xfrm>
          <a:prstGeom prst="rect">
            <a:avLst/>
          </a:prstGeom>
        </p:spPr>
        <p:txBody>
          <a:bodyPr wrap="square">
            <a:spAutoFit/>
          </a:bodyPr>
          <a:lstStyle/>
          <a:p>
            <a:pPr>
              <a:lnSpc>
                <a:spcPct val="150000"/>
              </a:lnSpc>
            </a:pPr>
            <a:r>
              <a:rPr lang="ru-RU" sz="48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5" name="Прямоугольник 4">
            <a:extLst>
              <a:ext uri="{FF2B5EF4-FFF2-40B4-BE49-F238E27FC236}">
                <a16:creationId xmlns:a16="http://schemas.microsoft.com/office/drawing/2014/main" id="{F37987D7-7D6E-4263-8EEE-FF3735708B7A}"/>
              </a:ext>
            </a:extLst>
          </p:cNvPr>
          <p:cNvSpPr/>
          <p:nvPr/>
        </p:nvSpPr>
        <p:spPr>
          <a:xfrm>
            <a:off x="1237672" y="1463426"/>
            <a:ext cx="6188364" cy="646331"/>
          </a:xfrm>
          <a:prstGeom prst="rect">
            <a:avLst/>
          </a:prstGeom>
        </p:spPr>
        <p:txBody>
          <a:bodyPr wrap="square">
            <a:spAutoFit/>
          </a:bodyPr>
          <a:lstStyle/>
          <a:p>
            <a:r>
              <a:rPr lang="ru-RU" sz="3600" dirty="0"/>
              <a:t>Великая Отечественная война</a:t>
            </a:r>
          </a:p>
        </p:txBody>
      </p:sp>
      <p:sp>
        <p:nvSpPr>
          <p:cNvPr id="6" name="Прямоугольник 5">
            <a:extLst>
              <a:ext uri="{FF2B5EF4-FFF2-40B4-BE49-F238E27FC236}">
                <a16:creationId xmlns:a16="http://schemas.microsoft.com/office/drawing/2014/main" id="{2FE2A870-45BF-4CD6-939E-41BB4D68EF77}"/>
              </a:ext>
            </a:extLst>
          </p:cNvPr>
          <p:cNvSpPr/>
          <p:nvPr/>
        </p:nvSpPr>
        <p:spPr>
          <a:xfrm>
            <a:off x="471055" y="2109756"/>
            <a:ext cx="8105033" cy="2369880"/>
          </a:xfrm>
          <a:prstGeom prst="rect">
            <a:avLst/>
          </a:prstGeom>
        </p:spPr>
        <p:txBody>
          <a:bodyPr wrap="square">
            <a:spAutoFit/>
          </a:bodyPr>
          <a:lstStyle/>
          <a:p>
            <a:r>
              <a:rPr lang="ru-RU" sz="2400" dirty="0"/>
              <a:t>В отечественной войне наш народ понес огромные жертвы.</a:t>
            </a:r>
          </a:p>
          <a:p>
            <a:pPr marL="342900" indent="-342900">
              <a:buFont typeface="Arial" panose="020B0604020202020204" pitchFamily="34" charset="0"/>
              <a:buChar char="•"/>
            </a:pPr>
            <a:r>
              <a:rPr lang="ru-RU" sz="2400" dirty="0"/>
              <a:t>Во время этой ужасной войны погибло и пропало без вести огромное число людей, и точно подсчитать потери не представляется возможным. Общие потери Советского Союза, по разным оценкам, составили более </a:t>
            </a:r>
          </a:p>
          <a:p>
            <a:r>
              <a:rPr lang="ru-RU" sz="2800" b="1" dirty="0"/>
              <a:t>26,6 </a:t>
            </a:r>
            <a:r>
              <a:rPr lang="ru-RU" sz="2400" b="1" dirty="0"/>
              <a:t>миллионов человек.</a:t>
            </a:r>
          </a:p>
        </p:txBody>
      </p:sp>
      <p:pic>
        <p:nvPicPr>
          <p:cNvPr id="7" name="Рисунок 6">
            <a:extLst>
              <a:ext uri="{FF2B5EF4-FFF2-40B4-BE49-F238E27FC236}">
                <a16:creationId xmlns:a16="http://schemas.microsoft.com/office/drawing/2014/main" id="{631FB33F-3F5D-4E2A-BF8A-2E9035BF5CFD}"/>
              </a:ext>
            </a:extLst>
          </p:cNvPr>
          <p:cNvPicPr>
            <a:picLocks noChangeAspect="1"/>
          </p:cNvPicPr>
          <p:nvPr/>
        </p:nvPicPr>
        <p:blipFill rotWithShape="1">
          <a:blip r:embed="rId3"/>
          <a:srcRect r="1373" b="16895"/>
          <a:stretch/>
        </p:blipFill>
        <p:spPr>
          <a:xfrm>
            <a:off x="4731730" y="4031633"/>
            <a:ext cx="4313382" cy="2725882"/>
          </a:xfrm>
          <a:prstGeom prst="rect">
            <a:avLst/>
          </a:prstGeom>
        </p:spPr>
      </p:pic>
    </p:spTree>
    <p:extLst>
      <p:ext uri="{BB962C8B-B14F-4D97-AF65-F5344CB8AC3E}">
        <p14:creationId xmlns:p14="http://schemas.microsoft.com/office/powerpoint/2010/main" val="9516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3" name="Прямоугольник 2"/>
          <p:cNvSpPr/>
          <p:nvPr/>
        </p:nvSpPr>
        <p:spPr>
          <a:xfrm>
            <a:off x="1129082" y="94413"/>
            <a:ext cx="6460962" cy="1085810"/>
          </a:xfrm>
          <a:prstGeom prst="rect">
            <a:avLst/>
          </a:prstGeom>
        </p:spPr>
        <p:txBody>
          <a:bodyPr wrap="square">
            <a:spAutoFit/>
          </a:bodyPr>
          <a:lstStyle/>
          <a:p>
            <a:pPr algn="ctr">
              <a:lnSpc>
                <a:spcPct val="150000"/>
              </a:lnSpc>
            </a:pPr>
            <a:r>
              <a:rPr lang="ru-RU" sz="48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МИНУТА МОЛЧАНИЯ</a:t>
            </a:r>
          </a:p>
        </p:txBody>
      </p:sp>
      <p:sp>
        <p:nvSpPr>
          <p:cNvPr id="2" name="Прямоугольник 1">
            <a:extLst>
              <a:ext uri="{FF2B5EF4-FFF2-40B4-BE49-F238E27FC236}">
                <a16:creationId xmlns:a16="http://schemas.microsoft.com/office/drawing/2014/main" id="{912D3DE7-9B6D-4EE1-A658-1B278D5656D2}"/>
              </a:ext>
            </a:extLst>
          </p:cNvPr>
          <p:cNvSpPr/>
          <p:nvPr/>
        </p:nvSpPr>
        <p:spPr>
          <a:xfrm>
            <a:off x="1221571" y="1274636"/>
            <a:ext cx="6368473" cy="830997"/>
          </a:xfrm>
          <a:prstGeom prst="rect">
            <a:avLst/>
          </a:prstGeom>
        </p:spPr>
        <p:txBody>
          <a:bodyPr wrap="square">
            <a:spAutoFit/>
          </a:bodyPr>
          <a:lstStyle/>
          <a:p>
            <a:r>
              <a:rPr lang="ru-RU" sz="2400" dirty="0"/>
              <a:t>Помните! Через века, через года,- помните!</a:t>
            </a:r>
          </a:p>
          <a:p>
            <a:r>
              <a:rPr lang="ru-RU" sz="2400" dirty="0"/>
              <a:t>О тех, кто уже не придет никогда,- помните!</a:t>
            </a:r>
          </a:p>
        </p:txBody>
      </p:sp>
      <p:pic>
        <p:nvPicPr>
          <p:cNvPr id="5" name="Роберт Рождественский – Поэма «Реквием»">
            <a:hlinkClick r:id="" action="ppaction://media"/>
            <a:extLst>
              <a:ext uri="{FF2B5EF4-FFF2-40B4-BE49-F238E27FC236}">
                <a16:creationId xmlns:a16="http://schemas.microsoft.com/office/drawing/2014/main" id="{8487E718-FA0A-4529-80A0-2131284D72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454" y="2292410"/>
            <a:ext cx="6530107" cy="3673185"/>
          </a:xfrm>
          <a:prstGeom prst="rect">
            <a:avLst/>
          </a:prstGeom>
        </p:spPr>
      </p:pic>
    </p:spTree>
    <p:extLst>
      <p:ext uri="{BB962C8B-B14F-4D97-AF65-F5344CB8AC3E}">
        <p14:creationId xmlns:p14="http://schemas.microsoft.com/office/powerpoint/2010/main" val="174088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3" name="Прямоугольник 2"/>
          <p:cNvSpPr/>
          <p:nvPr/>
        </p:nvSpPr>
        <p:spPr>
          <a:xfrm>
            <a:off x="2600473" y="184027"/>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1" y="1856509"/>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4062651"/>
          </a:xfrm>
          <a:prstGeom prst="rect">
            <a:avLst/>
          </a:prstGeom>
        </p:spPr>
        <p:txBody>
          <a:bodyPr wrap="square">
            <a:spAutoFit/>
          </a:bodyPr>
          <a:lstStyle/>
          <a:p>
            <a:r>
              <a:rPr lang="ru-RU" dirty="0"/>
              <a:t> </a:t>
            </a:r>
            <a:r>
              <a:rPr lang="ru-RU" sz="2400" dirty="0"/>
              <a:t>На рассвете 22 июня 1941 г. германская армия всей своей мощью обрушилась на советскую землю. Открыли огонь тысячи артиллерийских орудий. Авиация атаковала аэродромы, военные гарнизоны, узлы связи, командные пункты Красной Армии, крупнейшие промышленные объекты Украины, Белоруссии, Прибалтики. Началась Великая Отечественная война советского народа, продолжавшаяся 1418 дней и ночей.</a:t>
            </a:r>
          </a:p>
          <a:p>
            <a:endParaRPr lang="ru-RU" dirty="0"/>
          </a:p>
        </p:txBody>
      </p:sp>
    </p:spTree>
    <p:extLst>
      <p:ext uri="{BB962C8B-B14F-4D97-AF65-F5344CB8AC3E}">
        <p14:creationId xmlns:p14="http://schemas.microsoft.com/office/powerpoint/2010/main" val="1155500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3" name="Прямоугольник 2"/>
          <p:cNvSpPr/>
          <p:nvPr/>
        </p:nvSpPr>
        <p:spPr>
          <a:xfrm>
            <a:off x="2600473" y="184027"/>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1403927"/>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pic>
        <p:nvPicPr>
          <p:cNvPr id="6" name="Рисунок 5">
            <a:extLst>
              <a:ext uri="{FF2B5EF4-FFF2-40B4-BE49-F238E27FC236}">
                <a16:creationId xmlns:a16="http://schemas.microsoft.com/office/drawing/2014/main" id="{BDBE7E46-1C73-48B2-879E-E54075B8DC68}"/>
              </a:ext>
            </a:extLst>
          </p:cNvPr>
          <p:cNvPicPr>
            <a:picLocks noChangeAspect="1"/>
          </p:cNvPicPr>
          <p:nvPr/>
        </p:nvPicPr>
        <p:blipFill>
          <a:blip r:embed="rId3"/>
          <a:stretch>
            <a:fillRect/>
          </a:stretch>
        </p:blipFill>
        <p:spPr>
          <a:xfrm>
            <a:off x="203200" y="2284756"/>
            <a:ext cx="2918691" cy="1945794"/>
          </a:xfrm>
          <a:prstGeom prst="rect">
            <a:avLst/>
          </a:prstGeom>
        </p:spPr>
      </p:pic>
      <p:pic>
        <p:nvPicPr>
          <p:cNvPr id="7" name="Рисунок 6">
            <a:extLst>
              <a:ext uri="{FF2B5EF4-FFF2-40B4-BE49-F238E27FC236}">
                <a16:creationId xmlns:a16="http://schemas.microsoft.com/office/drawing/2014/main" id="{CF54B32C-A43C-48DC-B6E1-CC71380711EC}"/>
              </a:ext>
            </a:extLst>
          </p:cNvPr>
          <p:cNvPicPr>
            <a:picLocks noChangeAspect="1"/>
          </p:cNvPicPr>
          <p:nvPr/>
        </p:nvPicPr>
        <p:blipFill>
          <a:blip r:embed="rId4"/>
          <a:stretch>
            <a:fillRect/>
          </a:stretch>
        </p:blipFill>
        <p:spPr>
          <a:xfrm>
            <a:off x="2498314" y="4410295"/>
            <a:ext cx="3625513" cy="2267960"/>
          </a:xfrm>
          <a:prstGeom prst="rect">
            <a:avLst/>
          </a:prstGeom>
        </p:spPr>
      </p:pic>
      <p:pic>
        <p:nvPicPr>
          <p:cNvPr id="8" name="Рисунок 7">
            <a:extLst>
              <a:ext uri="{FF2B5EF4-FFF2-40B4-BE49-F238E27FC236}">
                <a16:creationId xmlns:a16="http://schemas.microsoft.com/office/drawing/2014/main" id="{96D17AE4-920F-4A17-97D3-DF46851CE370}"/>
              </a:ext>
            </a:extLst>
          </p:cNvPr>
          <p:cNvPicPr>
            <a:picLocks noChangeAspect="1"/>
          </p:cNvPicPr>
          <p:nvPr/>
        </p:nvPicPr>
        <p:blipFill>
          <a:blip r:embed="rId5"/>
          <a:stretch>
            <a:fillRect/>
          </a:stretch>
        </p:blipFill>
        <p:spPr>
          <a:xfrm>
            <a:off x="5087479" y="2311593"/>
            <a:ext cx="3211519" cy="1892120"/>
          </a:xfrm>
          <a:prstGeom prst="rect">
            <a:avLst/>
          </a:prstGeom>
        </p:spPr>
      </p:pic>
    </p:spTree>
    <p:extLst>
      <p:ext uri="{BB962C8B-B14F-4D97-AF65-F5344CB8AC3E}">
        <p14:creationId xmlns:p14="http://schemas.microsoft.com/office/powerpoint/2010/main" val="199843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6170" y="-2362200"/>
            <a:ext cx="12288139" cy="9220200"/>
          </a:xfrm>
          <a:prstGeom prst="rect">
            <a:avLst/>
          </a:prstGeom>
        </p:spPr>
      </p:pic>
      <p:sp>
        <p:nvSpPr>
          <p:cNvPr id="3" name="Прямоугольник 2"/>
          <p:cNvSpPr/>
          <p:nvPr/>
        </p:nvSpPr>
        <p:spPr>
          <a:xfrm>
            <a:off x="2600473" y="184027"/>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1403927"/>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sp>
        <p:nvSpPr>
          <p:cNvPr id="9" name="Прямоугольник 8">
            <a:extLst>
              <a:ext uri="{FF2B5EF4-FFF2-40B4-BE49-F238E27FC236}">
                <a16:creationId xmlns:a16="http://schemas.microsoft.com/office/drawing/2014/main" id="{18FD93F4-D148-4693-8C92-20E56F9B3241}"/>
              </a:ext>
            </a:extLst>
          </p:cNvPr>
          <p:cNvSpPr/>
          <p:nvPr/>
        </p:nvSpPr>
        <p:spPr>
          <a:xfrm>
            <a:off x="711200" y="2611322"/>
            <a:ext cx="6146800" cy="3970318"/>
          </a:xfrm>
          <a:prstGeom prst="rect">
            <a:avLst/>
          </a:prstGeom>
        </p:spPr>
        <p:txBody>
          <a:bodyPr wrap="square">
            <a:spAutoFit/>
          </a:bodyPr>
          <a:lstStyle/>
          <a:p>
            <a:r>
              <a:rPr lang="ru-RU" sz="2400" dirty="0"/>
              <a:t>Руководство страны не сразу поняло, что именно произошло. По-прежнему опасаясь провокаций со стороны немцев, никто даже не хотел верить в случившееся. </a:t>
            </a:r>
          </a:p>
          <a:p>
            <a:r>
              <a:rPr lang="ru-RU" sz="2400" dirty="0"/>
              <a:t>Ни смотря на это была принята единая установка на все годы войны: </a:t>
            </a:r>
          </a:p>
          <a:p>
            <a:r>
              <a:rPr lang="ru-RU" sz="3600" b="1" dirty="0">
                <a:solidFill>
                  <a:srgbClr val="FF0000"/>
                </a:solidFill>
              </a:rPr>
              <a:t>"Наше дело правое. Враг будет разбит. Победа будет за нами".</a:t>
            </a:r>
          </a:p>
        </p:txBody>
      </p:sp>
    </p:spTree>
    <p:extLst>
      <p:ext uri="{BB962C8B-B14F-4D97-AF65-F5344CB8AC3E}">
        <p14:creationId xmlns:p14="http://schemas.microsoft.com/office/powerpoint/2010/main" val="319074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139" y="-2223654"/>
            <a:ext cx="12288139" cy="9220200"/>
          </a:xfrm>
          <a:prstGeom prst="rect">
            <a:avLst/>
          </a:prstGeom>
        </p:spPr>
      </p:pic>
      <p:sp>
        <p:nvSpPr>
          <p:cNvPr id="3" name="Прямоугольник 2"/>
          <p:cNvSpPr/>
          <p:nvPr/>
        </p:nvSpPr>
        <p:spPr>
          <a:xfrm>
            <a:off x="2600473" y="184027"/>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1403927"/>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pic>
        <p:nvPicPr>
          <p:cNvPr id="6" name="Рисунок 5">
            <a:extLst>
              <a:ext uri="{FF2B5EF4-FFF2-40B4-BE49-F238E27FC236}">
                <a16:creationId xmlns:a16="http://schemas.microsoft.com/office/drawing/2014/main" id="{2337FFE3-5F83-48FE-9309-F7CA0D0908AD}"/>
              </a:ext>
            </a:extLst>
          </p:cNvPr>
          <p:cNvPicPr>
            <a:picLocks noChangeAspect="1"/>
          </p:cNvPicPr>
          <p:nvPr/>
        </p:nvPicPr>
        <p:blipFill>
          <a:blip r:embed="rId3"/>
          <a:stretch>
            <a:fillRect/>
          </a:stretch>
        </p:blipFill>
        <p:spPr>
          <a:xfrm>
            <a:off x="98565" y="2090882"/>
            <a:ext cx="5059795" cy="4442747"/>
          </a:xfrm>
          <a:prstGeom prst="rect">
            <a:avLst/>
          </a:prstGeom>
        </p:spPr>
      </p:pic>
      <p:sp>
        <p:nvSpPr>
          <p:cNvPr id="7" name="Прямоугольник 6">
            <a:extLst>
              <a:ext uri="{FF2B5EF4-FFF2-40B4-BE49-F238E27FC236}">
                <a16:creationId xmlns:a16="http://schemas.microsoft.com/office/drawing/2014/main" id="{EA469A51-DAA6-4EB9-86D2-565ECECCC99A}"/>
              </a:ext>
            </a:extLst>
          </p:cNvPr>
          <p:cNvSpPr/>
          <p:nvPr/>
        </p:nvSpPr>
        <p:spPr>
          <a:xfrm>
            <a:off x="5256925" y="2173368"/>
            <a:ext cx="3788510" cy="2308324"/>
          </a:xfrm>
          <a:prstGeom prst="rect">
            <a:avLst/>
          </a:prstGeom>
        </p:spPr>
        <p:txBody>
          <a:bodyPr wrap="square">
            <a:spAutoFit/>
          </a:bodyPr>
          <a:lstStyle/>
          <a:p>
            <a:r>
              <a:rPr lang="ru-RU" dirty="0"/>
              <a:t>Плакат "Родина - мать зовёт" был нарисован художником Ираклием Тоидзе в июне 1941 года. Смысл изображение на плакате состоял в том, что женщина ( Родина мать, собирательный образ матери ) зовет своих сыновей на помощь, встать на защиту родной земли.</a:t>
            </a:r>
          </a:p>
        </p:txBody>
      </p:sp>
    </p:spTree>
    <p:extLst>
      <p:ext uri="{BB962C8B-B14F-4D97-AF65-F5344CB8AC3E}">
        <p14:creationId xmlns:p14="http://schemas.microsoft.com/office/powerpoint/2010/main" val="146737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6170" y="-2362200"/>
            <a:ext cx="12288139" cy="9220200"/>
          </a:xfrm>
          <a:prstGeom prst="rect">
            <a:avLst/>
          </a:prstGeom>
        </p:spPr>
      </p:pic>
      <p:sp>
        <p:nvSpPr>
          <p:cNvPr id="3" name="Прямоугольник 2"/>
          <p:cNvSpPr/>
          <p:nvPr/>
        </p:nvSpPr>
        <p:spPr>
          <a:xfrm>
            <a:off x="2600472" y="-368238"/>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887574"/>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sp>
        <p:nvSpPr>
          <p:cNvPr id="7" name="Прямоугольник 6">
            <a:extLst>
              <a:ext uri="{FF2B5EF4-FFF2-40B4-BE49-F238E27FC236}">
                <a16:creationId xmlns:a16="http://schemas.microsoft.com/office/drawing/2014/main" id="{56738B23-D49A-4983-9D17-2BCB2030FA40}"/>
              </a:ext>
            </a:extLst>
          </p:cNvPr>
          <p:cNvSpPr/>
          <p:nvPr/>
        </p:nvSpPr>
        <p:spPr>
          <a:xfrm>
            <a:off x="480290" y="1657015"/>
            <a:ext cx="6677891" cy="2246769"/>
          </a:xfrm>
          <a:prstGeom prst="rect">
            <a:avLst/>
          </a:prstGeom>
        </p:spPr>
        <p:txBody>
          <a:bodyPr wrap="square">
            <a:spAutoFit/>
          </a:bodyPr>
          <a:lstStyle/>
          <a:p>
            <a:r>
              <a:rPr lang="ru-RU" sz="2000" dirty="0"/>
              <a:t>Упорное сопротивление встретил враг с первых дней войны. Ожесточённые сражения под Смоленском, Ленинградом, Киевом, Одессой, на других участках фронта не позволило немцам осуществить планы по захвату Москвы к началу осени. </a:t>
            </a:r>
          </a:p>
          <a:p>
            <a:r>
              <a:rPr lang="ru-RU" sz="2000" dirty="0"/>
              <a:t>А Военный парад на Красной площади в Москве 7 ноября 1941 г. стал великолепным примером мужества и отваги.</a:t>
            </a:r>
          </a:p>
        </p:txBody>
      </p:sp>
      <p:pic>
        <p:nvPicPr>
          <p:cNvPr id="8" name="Рисунок 7">
            <a:extLst>
              <a:ext uri="{FF2B5EF4-FFF2-40B4-BE49-F238E27FC236}">
                <a16:creationId xmlns:a16="http://schemas.microsoft.com/office/drawing/2014/main" id="{D68E54F7-322B-474C-91A9-01605F2F031D}"/>
              </a:ext>
            </a:extLst>
          </p:cNvPr>
          <p:cNvPicPr>
            <a:picLocks noChangeAspect="1"/>
          </p:cNvPicPr>
          <p:nvPr/>
        </p:nvPicPr>
        <p:blipFill rotWithShape="1">
          <a:blip r:embed="rId3"/>
          <a:srcRect t="4952" r="510"/>
          <a:stretch/>
        </p:blipFill>
        <p:spPr>
          <a:xfrm>
            <a:off x="1847552" y="4175500"/>
            <a:ext cx="3602182" cy="2410783"/>
          </a:xfrm>
          <a:prstGeom prst="rect">
            <a:avLst/>
          </a:prstGeom>
        </p:spPr>
      </p:pic>
    </p:spTree>
    <p:extLst>
      <p:ext uri="{BB962C8B-B14F-4D97-AF65-F5344CB8AC3E}">
        <p14:creationId xmlns:p14="http://schemas.microsoft.com/office/powerpoint/2010/main" val="425027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6170" y="-2362200"/>
            <a:ext cx="12288139" cy="9220200"/>
          </a:xfrm>
          <a:prstGeom prst="rect">
            <a:avLst/>
          </a:prstGeom>
        </p:spPr>
      </p:pic>
      <p:sp>
        <p:nvSpPr>
          <p:cNvPr id="3" name="Прямоугольник 2"/>
          <p:cNvSpPr/>
          <p:nvPr/>
        </p:nvSpPr>
        <p:spPr>
          <a:xfrm>
            <a:off x="2600472" y="-368238"/>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887574"/>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sp>
        <p:nvSpPr>
          <p:cNvPr id="6" name="Прямоугольник 5">
            <a:extLst>
              <a:ext uri="{FF2B5EF4-FFF2-40B4-BE49-F238E27FC236}">
                <a16:creationId xmlns:a16="http://schemas.microsoft.com/office/drawing/2014/main" id="{B3A70803-22F3-4B6D-A647-EFC4178EEA9E}"/>
              </a:ext>
            </a:extLst>
          </p:cNvPr>
          <p:cNvSpPr/>
          <p:nvPr/>
        </p:nvSpPr>
        <p:spPr>
          <a:xfrm>
            <a:off x="387927" y="1657015"/>
            <a:ext cx="8054109" cy="1938992"/>
          </a:xfrm>
          <a:prstGeom prst="rect">
            <a:avLst/>
          </a:prstGeom>
        </p:spPr>
        <p:txBody>
          <a:bodyPr wrap="square">
            <a:spAutoFit/>
          </a:bodyPr>
          <a:lstStyle/>
          <a:p>
            <a:r>
              <a:rPr lang="ru-RU" sz="2400" dirty="0"/>
              <a:t>Через 3 с половиной года 24 июня 1945 года на Красной площади в Москве прошел легендарный парад в честь окончания Великой Отечественной войны. Парад Победы принимал легендарный маршал Советского Союза Георгий Константинович Жуков.</a:t>
            </a:r>
          </a:p>
        </p:txBody>
      </p:sp>
      <p:pic>
        <p:nvPicPr>
          <p:cNvPr id="9" name="Рисунок 8">
            <a:extLst>
              <a:ext uri="{FF2B5EF4-FFF2-40B4-BE49-F238E27FC236}">
                <a16:creationId xmlns:a16="http://schemas.microsoft.com/office/drawing/2014/main" id="{FC2F85B1-4F29-4831-95F5-5CB9D616F658}"/>
              </a:ext>
            </a:extLst>
          </p:cNvPr>
          <p:cNvPicPr>
            <a:picLocks noChangeAspect="1"/>
          </p:cNvPicPr>
          <p:nvPr/>
        </p:nvPicPr>
        <p:blipFill>
          <a:blip r:embed="rId3"/>
          <a:stretch>
            <a:fillRect/>
          </a:stretch>
        </p:blipFill>
        <p:spPr>
          <a:xfrm>
            <a:off x="1238529" y="3742852"/>
            <a:ext cx="4571144" cy="2723096"/>
          </a:xfrm>
          <a:prstGeom prst="rect">
            <a:avLst/>
          </a:prstGeom>
        </p:spPr>
      </p:pic>
    </p:spTree>
    <p:extLst>
      <p:ext uri="{BB962C8B-B14F-4D97-AF65-F5344CB8AC3E}">
        <p14:creationId xmlns:p14="http://schemas.microsoft.com/office/powerpoint/2010/main" val="234999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6170" y="-2362200"/>
            <a:ext cx="12288139" cy="9220200"/>
          </a:xfrm>
          <a:prstGeom prst="rect">
            <a:avLst/>
          </a:prstGeom>
        </p:spPr>
      </p:pic>
      <p:sp>
        <p:nvSpPr>
          <p:cNvPr id="3" name="Прямоугольник 2"/>
          <p:cNvSpPr/>
          <p:nvPr/>
        </p:nvSpPr>
        <p:spPr>
          <a:xfrm>
            <a:off x="2600472" y="-368238"/>
            <a:ext cx="5698525" cy="1334211"/>
          </a:xfrm>
          <a:prstGeom prst="rect">
            <a:avLst/>
          </a:prstGeom>
        </p:spPr>
        <p:txBody>
          <a:bodyPr wrap="square">
            <a:spAutoFit/>
          </a:bodyPr>
          <a:lstStyle/>
          <a:p>
            <a:pPr>
              <a:lnSpc>
                <a:spcPct val="150000"/>
              </a:lnSpc>
            </a:pPr>
            <a:r>
              <a:rPr lang="ru-RU" sz="6000" b="1" dirty="0">
                <a:ln w="0"/>
                <a:solidFill>
                  <a:schemeClr val="bg2">
                    <a:lumMod val="10000"/>
                  </a:schemeClr>
                </a:solidFill>
                <a:effectLst>
                  <a:outerShdw blurRad="38100" dist="19050" dir="2700000" algn="tl" rotWithShape="0">
                    <a:schemeClr val="dk1">
                      <a:alpha val="40000"/>
                    </a:schemeClr>
                  </a:outerShdw>
                </a:effectLst>
                <a:latin typeface="Ubuntu" panose="020B0504030602030204" pitchFamily="34" charset="0"/>
                <a:cs typeface="Times New Roman" panose="02020603050405020304" pitchFamily="18" charset="0"/>
              </a:rPr>
              <a:t>1941-1945</a:t>
            </a:r>
          </a:p>
        </p:txBody>
      </p:sp>
      <p:sp>
        <p:nvSpPr>
          <p:cNvPr id="2" name="Прямоугольник 1">
            <a:extLst>
              <a:ext uri="{FF2B5EF4-FFF2-40B4-BE49-F238E27FC236}">
                <a16:creationId xmlns:a16="http://schemas.microsoft.com/office/drawing/2014/main" id="{32956BA3-E65D-4CAE-9C99-40637897FA2F}"/>
              </a:ext>
            </a:extLst>
          </p:cNvPr>
          <p:cNvSpPr/>
          <p:nvPr/>
        </p:nvSpPr>
        <p:spPr>
          <a:xfrm>
            <a:off x="0" y="887574"/>
            <a:ext cx="8913090" cy="769441"/>
          </a:xfrm>
          <a:prstGeom prst="rect">
            <a:avLst/>
          </a:prstGeom>
        </p:spPr>
        <p:txBody>
          <a:bodyPr wrap="square">
            <a:spAutoFit/>
          </a:bodyPr>
          <a:lstStyle/>
          <a:p>
            <a:pPr algn="ctr"/>
            <a:r>
              <a:rPr lang="ru-RU" sz="4400" dirty="0"/>
              <a:t>Великая Отечественная война</a:t>
            </a:r>
          </a:p>
        </p:txBody>
      </p:sp>
      <p:sp>
        <p:nvSpPr>
          <p:cNvPr id="5" name="Прямоугольник 4">
            <a:extLst>
              <a:ext uri="{FF2B5EF4-FFF2-40B4-BE49-F238E27FC236}">
                <a16:creationId xmlns:a16="http://schemas.microsoft.com/office/drawing/2014/main" id="{04168B3F-5A34-4B23-BD6D-A7A955BB742F}"/>
              </a:ext>
            </a:extLst>
          </p:cNvPr>
          <p:cNvSpPr/>
          <p:nvPr/>
        </p:nvSpPr>
        <p:spPr>
          <a:xfrm>
            <a:off x="1140689" y="2611322"/>
            <a:ext cx="6340765" cy="646331"/>
          </a:xfrm>
          <a:prstGeom prst="rect">
            <a:avLst/>
          </a:prstGeom>
        </p:spPr>
        <p:txBody>
          <a:bodyPr wrap="square">
            <a:spAutoFit/>
          </a:bodyPr>
          <a:lstStyle/>
          <a:p>
            <a:r>
              <a:rPr lang="ru-RU" dirty="0"/>
              <a:t> </a:t>
            </a:r>
            <a:endParaRPr lang="ru-RU" sz="2400" dirty="0"/>
          </a:p>
          <a:p>
            <a:endParaRPr lang="ru-RU" dirty="0"/>
          </a:p>
        </p:txBody>
      </p:sp>
      <p:sp>
        <p:nvSpPr>
          <p:cNvPr id="6" name="Прямоугольник 5">
            <a:extLst>
              <a:ext uri="{FF2B5EF4-FFF2-40B4-BE49-F238E27FC236}">
                <a16:creationId xmlns:a16="http://schemas.microsoft.com/office/drawing/2014/main" id="{B3A70803-22F3-4B6D-A647-EFC4178EEA9E}"/>
              </a:ext>
            </a:extLst>
          </p:cNvPr>
          <p:cNvSpPr/>
          <p:nvPr/>
        </p:nvSpPr>
        <p:spPr>
          <a:xfrm>
            <a:off x="387927" y="1657015"/>
            <a:ext cx="8054109" cy="461665"/>
          </a:xfrm>
          <a:prstGeom prst="rect">
            <a:avLst/>
          </a:prstGeom>
        </p:spPr>
        <p:txBody>
          <a:bodyPr wrap="square">
            <a:spAutoFit/>
          </a:bodyPr>
          <a:lstStyle/>
          <a:p>
            <a:endParaRPr lang="ru-RU" sz="2400" dirty="0"/>
          </a:p>
        </p:txBody>
      </p:sp>
      <p:pic>
        <p:nvPicPr>
          <p:cNvPr id="7" name="Рисунок 6">
            <a:extLst>
              <a:ext uri="{FF2B5EF4-FFF2-40B4-BE49-F238E27FC236}">
                <a16:creationId xmlns:a16="http://schemas.microsoft.com/office/drawing/2014/main" id="{D03828A7-4C3E-415A-91DA-72E76F7B20FA}"/>
              </a:ext>
            </a:extLst>
          </p:cNvPr>
          <p:cNvPicPr>
            <a:picLocks noChangeAspect="1"/>
          </p:cNvPicPr>
          <p:nvPr/>
        </p:nvPicPr>
        <p:blipFill>
          <a:blip r:embed="rId3"/>
          <a:stretch>
            <a:fillRect/>
          </a:stretch>
        </p:blipFill>
        <p:spPr>
          <a:xfrm>
            <a:off x="1741052" y="3747286"/>
            <a:ext cx="4392633" cy="3074843"/>
          </a:xfrm>
          <a:prstGeom prst="rect">
            <a:avLst/>
          </a:prstGeom>
        </p:spPr>
      </p:pic>
      <p:sp>
        <p:nvSpPr>
          <p:cNvPr id="8" name="Прямоугольник 7">
            <a:extLst>
              <a:ext uri="{FF2B5EF4-FFF2-40B4-BE49-F238E27FC236}">
                <a16:creationId xmlns:a16="http://schemas.microsoft.com/office/drawing/2014/main" id="{4E6994A0-80CF-49CE-8E77-EB35D3C1B4F9}"/>
              </a:ext>
            </a:extLst>
          </p:cNvPr>
          <p:cNvSpPr/>
          <p:nvPr/>
        </p:nvSpPr>
        <p:spPr>
          <a:xfrm>
            <a:off x="120072" y="1450109"/>
            <a:ext cx="8793017" cy="2779256"/>
          </a:xfrm>
          <a:prstGeom prst="rect">
            <a:avLst/>
          </a:prstGeom>
        </p:spPr>
        <p:txBody>
          <a:bodyPr wrap="square">
            <a:spAutoFit/>
          </a:bodyPr>
          <a:lstStyle/>
          <a:p>
            <a:r>
              <a:rPr lang="ru-RU" sz="2400" dirty="0"/>
              <a:t>Внезапно смолкает оркестр. Раздается резкая дробь барабанов. К трибуне подходит колонна бойцов. У каждого в руках - немецкое знамя. 200 плененных вражеских знамен несет колонна. Сейчас они - единственное, что напоминает о былых полках и дивизиях Гитлера. Поравнявшись с трибуной, бойцы презрительным жестом, с силой бросают вражеские знамена к подножию Мавзолея.</a:t>
            </a:r>
          </a:p>
        </p:txBody>
      </p:sp>
    </p:spTree>
    <p:extLst>
      <p:ext uri="{BB962C8B-B14F-4D97-AF65-F5344CB8AC3E}">
        <p14:creationId xmlns:p14="http://schemas.microsoft.com/office/powerpoint/2010/main" val="318057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 name="Прямоугольник 1">
            <a:extLst>
              <a:ext uri="{FF2B5EF4-FFF2-40B4-BE49-F238E27FC236}">
                <a16:creationId xmlns:a16="http://schemas.microsoft.com/office/drawing/2014/main" id="{8765FF80-F576-4922-A075-FE2522E4A6A9}"/>
              </a:ext>
            </a:extLst>
          </p:cNvPr>
          <p:cNvSpPr/>
          <p:nvPr/>
        </p:nvSpPr>
        <p:spPr>
          <a:xfrm>
            <a:off x="221672" y="378691"/>
            <a:ext cx="8709891" cy="3773377"/>
          </a:xfrm>
          <a:prstGeom prst="rect">
            <a:avLst/>
          </a:prstGeom>
        </p:spPr>
        <p:txBody>
          <a:bodyPr wrap="square">
            <a:spAutoFit/>
          </a:bodyPr>
          <a:lstStyle/>
          <a:p>
            <a:endParaRPr lang="ru-RU" sz="2400" dirty="0"/>
          </a:p>
          <a:p>
            <a:pPr algn="ctr"/>
            <a:r>
              <a:rPr lang="ru-RU" sz="4000" b="1" dirty="0"/>
              <a:t>9 МАЯ 1945 года</a:t>
            </a:r>
            <a:endParaRPr lang="ru-RU" sz="2400" dirty="0"/>
          </a:p>
          <a:p>
            <a:endParaRPr lang="ru-RU" sz="2400" dirty="0"/>
          </a:p>
          <a:p>
            <a:r>
              <a:rPr lang="ru-RU" sz="2400" dirty="0"/>
              <a:t>Великая победа мая 1945 года, а иначе ее именовать нельзя, побуждает нас с уважением и благодарностью вспомнить всех тех, кто самоотверженно сражался с нацистами, кто отдал свою жизнь во имя жизни миллионов других людей, а также суверенитета не только нашей Родины, но и большей части государств Европы.</a:t>
            </a:r>
          </a:p>
        </p:txBody>
      </p:sp>
    </p:spTree>
    <p:extLst>
      <p:ext uri="{BB962C8B-B14F-4D97-AF65-F5344CB8AC3E}">
        <p14:creationId xmlns:p14="http://schemas.microsoft.com/office/powerpoint/2010/main" val="236313760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TotalTime>
  <Words>521</Words>
  <Application>Microsoft Office PowerPoint</Application>
  <PresentationFormat>Экран (4:3)</PresentationFormat>
  <Paragraphs>49</Paragraphs>
  <Slides>12</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Ubuntu</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сайт учат в школе</dc:creator>
  <cp:keywords>презентация;урок победы</cp:keywords>
  <cp:lastModifiedBy>Александр</cp:lastModifiedBy>
  <cp:revision>20</cp:revision>
  <dcterms:created xsi:type="dcterms:W3CDTF">2013-11-19T05:52:05Z</dcterms:created>
  <dcterms:modified xsi:type="dcterms:W3CDTF">2019-08-28T17:44:00Z</dcterms:modified>
</cp:coreProperties>
</file>