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6" r:id="rId7"/>
    <p:sldId id="268" r:id="rId8"/>
    <p:sldId id="269" r:id="rId9"/>
    <p:sldId id="270" r:id="rId10"/>
    <p:sldId id="271" r:id="rId11"/>
    <p:sldId id="262" r:id="rId12"/>
    <p:sldId id="263" r:id="rId13"/>
    <p:sldId id="264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3CB39-C291-4127-B7A9-907FDE40CCBC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8935-BBBA-4AA9-96F6-BE3F613DB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Семина Алина 10а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8935-BBBA-4AA9-96F6-BE3F613DB2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8935-BBBA-4AA9-96F6-BE3F613DB2A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7ya.ru/article/Kashel-u-rebenka-prichiny-i-lechenie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Детский Травматизм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14752"/>
            <a:ext cx="5114778" cy="1101248"/>
          </a:xfrm>
        </p:spPr>
        <p:txBody>
          <a:bodyPr/>
          <a:lstStyle/>
          <a:p>
            <a:pPr algn="ctr"/>
            <a:r>
              <a:rPr lang="ru-RU" dirty="0" smtClean="0"/>
              <a:t>Профилактика детского травматизма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81468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3357585" cy="257176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7242048" cy="50004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Поражение электрическим током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42910" y="500042"/>
            <a:ext cx="6858048" cy="1214446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85000" lnSpcReduction="10000"/>
          </a:bodyPr>
          <a:lstStyle/>
          <a:p>
            <a:pPr lvl="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dirty="0" smtClean="0"/>
              <a:t>Дети могут получить серьезные повреждения, воткнув пальцы или какие-либо предметы в электрические розетки; их необходимо закрывать, чтобы предотвратить поражение электрическим током. Электрические провода должны быть недоступны детям - обнаженные провода представляют для них особую опасность.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detskij-travmatizm-7-nezyblemyh-pravil-dlya-roditelej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785926"/>
            <a:ext cx="3424233" cy="2611522"/>
          </a:xfrm>
          <a:prstGeom prst="rect">
            <a:avLst/>
          </a:prstGeom>
        </p:spPr>
      </p:pic>
      <p:pic>
        <p:nvPicPr>
          <p:cNvPr id="10" name="Содержимое 9" descr="da64e02f5c6af343da4d5f241c037a98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500298" y="3714752"/>
            <a:ext cx="2857500" cy="215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2610214" cy="322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571480"/>
          </a:xfrm>
        </p:spPr>
        <p:txBody>
          <a:bodyPr>
            <a:normAutofit/>
          </a:bodyPr>
          <a:lstStyle/>
          <a:p>
            <a:pPr algn="ctr"/>
            <a:r>
              <a:rPr lang="ru-RU" sz="3600" b="0" i="1" dirty="0" smtClean="0"/>
              <a:t>Школьный травматизм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9058" y="4929198"/>
            <a:ext cx="3663316" cy="1714512"/>
          </a:xfrm>
        </p:spPr>
        <p:txBody>
          <a:bodyPr>
            <a:noAutofit/>
          </a:bodyPr>
          <a:lstStyle/>
          <a:p>
            <a:r>
              <a:rPr lang="ru-RU" b="0" i="1" u="sng" dirty="0" smtClean="0"/>
              <a:t>Профилактикой</a:t>
            </a:r>
            <a:r>
              <a:rPr lang="ru-RU" b="0" dirty="0" smtClean="0"/>
              <a:t> данного вида травм является повышения надзора за детьми со стороны учителей и администрации школы в свободное от уроков время на территории школы.</a:t>
            </a:r>
          </a:p>
        </p:txBody>
      </p:sp>
      <p:pic>
        <p:nvPicPr>
          <p:cNvPr id="8" name="Содержимое 7" descr="7633-300x19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2844" y="642918"/>
            <a:ext cx="3230864" cy="2428892"/>
          </a:xfrm>
        </p:spPr>
      </p:pic>
      <p:pic>
        <p:nvPicPr>
          <p:cNvPr id="9" name="Рисунок 8" descr="shkol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642918"/>
            <a:ext cx="2857500" cy="1905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357562"/>
            <a:ext cx="3520440" cy="3286148"/>
          </a:xfrm>
        </p:spPr>
        <p:txBody>
          <a:bodyPr>
            <a:noAutofit/>
          </a:bodyPr>
          <a:lstStyle/>
          <a:p>
            <a:r>
              <a:rPr lang="ru-RU" b="0" dirty="0" smtClean="0"/>
              <a:t>В школах сохраняется довольно высокий уровень травматизма: 12-14% от всех повреждений, получаемых детьми.</a:t>
            </a:r>
          </a:p>
          <a:p>
            <a:r>
              <a:rPr lang="ru-RU" b="0" dirty="0" smtClean="0"/>
              <a:t>Основной </a:t>
            </a:r>
            <a:r>
              <a:rPr lang="ru-RU" b="0" i="1" u="sng" dirty="0" smtClean="0"/>
              <a:t>причиной </a:t>
            </a:r>
            <a:r>
              <a:rPr lang="ru-RU" b="0" dirty="0" smtClean="0"/>
              <a:t>данных травм является выплеск энергии накопленной за урок  на переменных после и в перерывах между занятий.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571480"/>
          </a:xfrm>
        </p:spPr>
        <p:txBody>
          <a:bodyPr>
            <a:normAutofit/>
          </a:bodyPr>
          <a:lstStyle/>
          <a:p>
            <a:pPr algn="ctr"/>
            <a:r>
              <a:rPr lang="ru-RU" sz="3600" b="0" i="1" dirty="0" smtClean="0"/>
              <a:t>Спортивные травмы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214686"/>
            <a:ext cx="3857652" cy="3357586"/>
          </a:xfrm>
        </p:spPr>
        <p:txBody>
          <a:bodyPr>
            <a:normAutofit fontScale="85000" lnSpcReduction="10000"/>
          </a:bodyPr>
          <a:lstStyle/>
          <a:p>
            <a:r>
              <a:rPr lang="ru-RU" b="0" i="1" u="sng" dirty="0" smtClean="0"/>
              <a:t>Спортивные травмы</a:t>
            </a:r>
            <a:r>
              <a:rPr lang="ru-RU" b="0" dirty="0" smtClean="0"/>
              <a:t>  имеют меньший удельный вес среди детского травматизма - от 7 до10 %. Их причины для всех возрастных групп одни и те же: организация занятий без учета физической и технической подготовленности юных спортсменов, неудовлетворительная материальная база мест тренировок, нарушение правил врачебного контроля, плохая дисциплина во время тренировок и др.</a:t>
            </a:r>
          </a:p>
          <a:p>
            <a:r>
              <a:rPr lang="ru-RU" b="0" i="1" u="sng" dirty="0" smtClean="0"/>
              <a:t>Профилактика:</a:t>
            </a:r>
            <a:r>
              <a:rPr lang="ru-RU" b="0" dirty="0" smtClean="0"/>
              <a:t> соблюдение техники безопасности на спортивных занятиях, тренировках, повышение ответственности тренера.</a:t>
            </a:r>
          </a:p>
        </p:txBody>
      </p:sp>
      <p:pic>
        <p:nvPicPr>
          <p:cNvPr id="7" name="Содержимое 6" descr="ozhogi-u-detej456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3521075" cy="2347383"/>
          </a:xfrm>
        </p:spPr>
      </p:pic>
      <p:pic>
        <p:nvPicPr>
          <p:cNvPr id="8" name="Содержимое 7" descr="fizr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43372" y="571480"/>
            <a:ext cx="3521075" cy="2874694"/>
          </a:xfrm>
        </p:spPr>
      </p:pic>
      <p:pic>
        <p:nvPicPr>
          <p:cNvPr id="9" name="Рисунок 8" descr="0009-020-Travmatiz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500438"/>
            <a:ext cx="3357586" cy="30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571480"/>
          </a:xfrm>
        </p:spPr>
        <p:txBody>
          <a:bodyPr>
            <a:normAutofit/>
          </a:bodyPr>
          <a:lstStyle/>
          <a:p>
            <a:pPr algn="ctr"/>
            <a:r>
              <a:rPr lang="ru-RU" sz="3600" b="0" i="1" dirty="0" smtClean="0"/>
              <a:t>Автодорожные травмы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000372"/>
            <a:ext cx="3357586" cy="3714776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Травмы, причиненные детям транспортными средствами, имеют незначительный удельный вес до 1,5 %, однако, они отличаются наибольшей тяжестью, почти все требуют госпитализации и являются основной причиной инвалидности с детства.</a:t>
            </a:r>
          </a:p>
          <a:p>
            <a:r>
              <a:rPr lang="ru-RU" b="0" i="1" u="sng" dirty="0" smtClean="0"/>
              <a:t>Причины:</a:t>
            </a:r>
            <a:r>
              <a:rPr lang="ru-RU" b="0" dirty="0" smtClean="0"/>
              <a:t> не соблюдение ПДД (правил дорожного движения) как со стороны водителей так и пешеходов, оставление без надзора ребенка находящегося на дороге или рядом с ней.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643306" y="3714752"/>
            <a:ext cx="2357454" cy="3000396"/>
          </a:xfrm>
        </p:spPr>
        <p:txBody>
          <a:bodyPr>
            <a:normAutofit lnSpcReduction="10000"/>
          </a:bodyPr>
          <a:lstStyle/>
          <a:p>
            <a:r>
              <a:rPr lang="ru-RU" b="0" i="1" u="sng" dirty="0" smtClean="0"/>
              <a:t>Профилактика: </a:t>
            </a:r>
            <a:r>
              <a:rPr lang="ru-RU" b="0" dirty="0" smtClean="0"/>
              <a:t> строгое соблюдение правил ПДД всеми участниками движения на дорогах, проведение школ и обучения правилам дорожного движения детей с раннего возраста.</a:t>
            </a:r>
            <a:endParaRPr lang="ru-RU" dirty="0"/>
          </a:p>
        </p:txBody>
      </p:sp>
      <p:pic>
        <p:nvPicPr>
          <p:cNvPr id="7" name="Содержимое 6" descr="DSC_516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868" y="571480"/>
            <a:ext cx="4429156" cy="2953693"/>
          </a:xfrm>
        </p:spPr>
      </p:pic>
      <p:pic>
        <p:nvPicPr>
          <p:cNvPr id="10" name="Содержимое 9" descr="1347344041_deti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42844" y="642918"/>
            <a:ext cx="3357586" cy="2285024"/>
          </a:xfrm>
        </p:spPr>
      </p:pic>
      <p:pic>
        <p:nvPicPr>
          <p:cNvPr id="11" name="Рисунок 10" descr="1215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714752"/>
            <a:ext cx="195263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714356"/>
            <a:ext cx="7715304" cy="2000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остановиться на обочине;</a:t>
            </a:r>
          </a:p>
          <a:p>
            <a:r>
              <a:rPr lang="ru-RU" dirty="0" smtClean="0"/>
              <a:t>посмотреть в обе стороны;</a:t>
            </a:r>
          </a:p>
          <a:p>
            <a:r>
              <a:rPr lang="ru-RU" dirty="0" smtClean="0"/>
              <a:t>перед тем как переходить дорогу, убедиться, что машин или других транспортных средств на дороге нет;</a:t>
            </a:r>
          </a:p>
          <a:p>
            <a:r>
              <a:rPr lang="ru-RU" dirty="0" smtClean="0"/>
              <a:t>переходя дорогу, держаться за руку взрослого или ребенка старшего возраста;</a:t>
            </a:r>
          </a:p>
          <a:p>
            <a:r>
              <a:rPr lang="ru-RU" dirty="0" smtClean="0"/>
              <a:t>идти, но ни в коем случае не бежать;</a:t>
            </a:r>
          </a:p>
          <a:p>
            <a:r>
              <a:rPr lang="ru-RU" dirty="0" smtClean="0"/>
              <a:t>переходить дорогу только в установленных местах на зеленый сигнал светофора.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2571744"/>
            <a:ext cx="3520440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500" dirty="0" smtClean="0"/>
              <a:t>    Несчастные случаи при езде на велосипеде являются распространенной причиной смерти и травматизма среди детей старшего возраста. Таких случаев можно избежать, если родственники и родители будут учить ребенка безопасному поведению при езде на велосипеде. Детям нужно надевать на голову шлемы и другие приспособления для защиты. Детей нельзя сажать на переднее сидение машины.</a:t>
            </a:r>
            <a:endParaRPr lang="ru-RU" sz="15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0"/>
            <a:ext cx="7242048" cy="64291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Дети должны знать и соблюдать следующие правила, когда </a:t>
            </a:r>
            <a:r>
              <a:rPr lang="ru-RU" sz="36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переходят дорогу</a:t>
            </a:r>
            <a:r>
              <a:rPr lang="ru-RU" sz="36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5483e331a9bace540b3a2478fc014e2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4000528" cy="300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48814016_78168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7358114" cy="6196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007be8282f41a5e1c602ce47f59ae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8143900" cy="51435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357718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Детский травматизм всегда был актуальной проблемой общества. Многие миллионы детей по всему миру, из-за последствий травм, оказываются на больничной койке или в отделениях неотложной помощи, и порой на всю жизнь остаются инвалидами.</a:t>
            </a:r>
            <a:endParaRPr lang="ru-RU" sz="1800" dirty="0"/>
          </a:p>
        </p:txBody>
      </p:sp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2928926" cy="191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714488"/>
            <a:ext cx="5500694" cy="4786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Выделяют следующие виды детского травматизма: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2214578" cy="2357454"/>
          </a:xfrm>
        </p:spPr>
        <p:txBody>
          <a:bodyPr/>
          <a:lstStyle/>
          <a:p>
            <a:r>
              <a:rPr lang="ru-RU" sz="2000" dirty="0" smtClean="0"/>
              <a:t>бытовой</a:t>
            </a:r>
          </a:p>
          <a:p>
            <a:r>
              <a:rPr lang="ru-RU" sz="2000" dirty="0" smtClean="0"/>
              <a:t>уличный</a:t>
            </a:r>
          </a:p>
          <a:p>
            <a:r>
              <a:rPr lang="ru-RU" sz="2000" dirty="0" smtClean="0"/>
              <a:t>школьный</a:t>
            </a:r>
          </a:p>
          <a:p>
            <a:r>
              <a:rPr lang="ru-RU" sz="2000" dirty="0" smtClean="0"/>
              <a:t>спортивный</a:t>
            </a:r>
          </a:p>
          <a:p>
            <a:r>
              <a:rPr lang="ru-RU" sz="2000" dirty="0" smtClean="0"/>
              <a:t>автодорожный</a:t>
            </a:r>
          </a:p>
          <a:p>
            <a:r>
              <a:rPr lang="ru-RU" sz="2000" dirty="0" smtClean="0"/>
              <a:t>прочий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44" y="4357694"/>
            <a:ext cx="7858180" cy="2286016"/>
          </a:xfrm>
        </p:spPr>
        <p:txBody>
          <a:bodyPr>
            <a:noAutofit/>
          </a:bodyPr>
          <a:lstStyle/>
          <a:p>
            <a:r>
              <a:rPr lang="ru-RU" b="0" i="1" dirty="0" smtClean="0"/>
              <a:t>Бытовые и уличные  травмы</a:t>
            </a:r>
            <a:r>
              <a:rPr lang="ru-RU" b="0" dirty="0" smtClean="0"/>
              <a:t> составляют основу детского травматизма до 80%.</a:t>
            </a:r>
          </a:p>
          <a:p>
            <a:r>
              <a:rPr lang="ru-RU" b="0" dirty="0" smtClean="0"/>
              <a:t>Причины этих травм весьма разнообразны: падения на ровном месте и с высоты, ранения острыми предметами, ожоги, удары о предметы и предметами и др.</a:t>
            </a:r>
          </a:p>
          <a:p>
            <a:r>
              <a:rPr lang="ru-RU" b="0" dirty="0" smtClean="0"/>
              <a:t>Но все эти травмы дети получают находясь под «контролем», «опекой» родителей.</a:t>
            </a:r>
            <a:endParaRPr lang="ru-RU" b="0" i="1" u="sng" dirty="0" smtClean="0"/>
          </a:p>
        </p:txBody>
      </p:sp>
      <p:pic>
        <p:nvPicPr>
          <p:cNvPr id="7" name="Содержимое 6" descr="detskij-travmatizm-7-nezyblemyh-pravil-dlya-roditelej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4429156" cy="3714776"/>
          </a:xfrm>
        </p:spPr>
      </p:pic>
      <p:pic>
        <p:nvPicPr>
          <p:cNvPr id="12" name="Содержимое 11" descr="detskij-travmatizm-7-nezyblemyh-pravil-dlya-roditelej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857232"/>
            <a:ext cx="3306761" cy="3081785"/>
          </a:xfr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i="1" dirty="0" smtClean="0"/>
              <a:t>Бытовые и уличные  травмы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7858180" cy="1857388"/>
          </a:xfrm>
        </p:spPr>
        <p:txBody>
          <a:bodyPr>
            <a:normAutofit/>
          </a:bodyPr>
          <a:lstStyle/>
          <a:p>
            <a:pPr lvl="0"/>
            <a:r>
              <a:rPr lang="ru-RU" sz="2000" b="0" i="1" u="sng" dirty="0" smtClean="0">
                <a:solidFill>
                  <a:schemeClr val="accent1">
                    <a:lumMod val="75000"/>
                  </a:schemeClr>
                </a:solidFill>
              </a:rPr>
              <a:t>Причины травм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</a:rPr>
              <a:t> – отсутствие или недостаточный надзор родителей за детьми во время их игр и активного отдыха. Соответственно </a:t>
            </a:r>
            <a:r>
              <a:rPr lang="ru-RU" sz="2000" b="0" i="1" u="sng" dirty="0" smtClean="0">
                <a:solidFill>
                  <a:schemeClr val="accent1">
                    <a:lumMod val="75000"/>
                  </a:schemeClr>
                </a:solidFill>
              </a:rPr>
              <a:t>профилактикой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</a:rPr>
              <a:t> этого вида травматизма  является непрестанный надзор родителя за действиями ребенка.</a:t>
            </a:r>
          </a:p>
        </p:txBody>
      </p:sp>
      <p:pic>
        <p:nvPicPr>
          <p:cNvPr id="18" name="Рисунок 17" descr="na_kryshu_lezut_v_poiskakh_adrenalina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000504"/>
            <a:ext cx="3565223" cy="2571768"/>
          </a:xfrm>
          <a:prstGeom prst="rect">
            <a:avLst/>
          </a:prstGeom>
        </p:spPr>
      </p:pic>
      <p:pic>
        <p:nvPicPr>
          <p:cNvPr id="8" name="Содержимое 7" descr="big-65365-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14707"/>
          <a:stretch>
            <a:fillRect/>
          </a:stretch>
        </p:blipFill>
        <p:spPr>
          <a:xfrm>
            <a:off x="214282" y="2214554"/>
            <a:ext cx="3716653" cy="4286280"/>
          </a:xfrm>
        </p:spPr>
      </p:pic>
      <p:pic>
        <p:nvPicPr>
          <p:cNvPr id="9" name="Рисунок 8" descr="2cc5f06f0421a522c0905ef13accf8c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214554"/>
            <a:ext cx="2347156" cy="176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3429000"/>
            <a:ext cx="4000528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виды травм, которые дети могут получить дома, и их причины: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643050"/>
            <a:ext cx="3520440" cy="1717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ожог от горячей плиты, посуды, пищи, кипятка, пара, утюга, других электроприборов и открытого огня;</a:t>
            </a:r>
          </a:p>
          <a:p>
            <a:r>
              <a:rPr lang="ru-RU" dirty="0" smtClean="0"/>
              <a:t>падение с кровати, окна, стола и ступенек;</a:t>
            </a:r>
          </a:p>
          <a:p>
            <a:r>
              <a:rPr lang="ru-RU" dirty="0" smtClean="0"/>
              <a:t>удушье от мелких предметов (монет, пуговиц, гаек и др.);</a:t>
            </a:r>
          </a:p>
        </p:txBody>
      </p:sp>
      <p:pic>
        <p:nvPicPr>
          <p:cNvPr id="7" name="Содержимое 6" descr="news240316-1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83470" y="1562368"/>
            <a:ext cx="3169817" cy="2000264"/>
          </a:xfr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4214810" y="3571876"/>
            <a:ext cx="3520440" cy="225741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отравление бытовыми химическими веществами (инсектицидами, моющими жидкостями, отбеливателями и др.);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поражение электрическим током от неисправных электроприборов, обнаженных проводов, от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втыкания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игл, ножей и других металлических предметов в розетки и настенную проводку.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ozh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929066"/>
            <a:ext cx="2643206" cy="18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hai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571744"/>
            <a:ext cx="260983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etskieozhogs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571868" y="1428736"/>
            <a:ext cx="261937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7242048" cy="50004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Ожоги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42910" y="571480"/>
            <a:ext cx="6858048" cy="71438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Ожоги, включая ожоги паром, - наиболее распространенные травмы у детей. Сильные ожоги оставляют шрамы, а иногда могут привести к смертельному исходу.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42844" y="1428736"/>
            <a:ext cx="3571900" cy="4114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Ожогов можно избежать, если: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держать детей подальше от горячей плиты, пищи и утюга;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устанавливать плиты достаточно высоко или откручивать ручки конфорок, чтобы дети не могли до них достать;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держать детей подальше от открытого огня, пламени свечи, костров, взрывов петард;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прятать от детей легковоспламеняющиеся жидкости, такие, как бензин, керосин, а также спички, свечи, зажигалки, бенгальские огни, петарды.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-1024x1024-5-w_ca4b74fd5d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9" y="3714752"/>
            <a:ext cx="2928958" cy="190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99e84de171d984a48672de1cd33dc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500174"/>
            <a:ext cx="358361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1357298"/>
            <a:ext cx="3143272" cy="3857652"/>
          </a:xfrm>
        </p:spPr>
        <p:txBody>
          <a:bodyPr>
            <a:noAutofit/>
          </a:bodyPr>
          <a:lstStyle/>
          <a:p>
            <a:r>
              <a:rPr lang="ru-RU" sz="1700" dirty="0" smtClean="0"/>
              <a:t>не разрешать детям лазить в опасных местах;</a:t>
            </a:r>
          </a:p>
          <a:p>
            <a:r>
              <a:rPr lang="ru-RU" sz="1700" dirty="0" smtClean="0"/>
              <a:t>устанавливать ограждения на ступеньках, окнах и балконах.</a:t>
            </a:r>
          </a:p>
          <a:p>
            <a:pPr>
              <a:buNone/>
            </a:pPr>
            <a:r>
              <a:rPr lang="ru-RU" sz="1700" dirty="0" smtClean="0"/>
              <a:t>Разбитое стекло может стать причиной порезов, потери крови и заражения. Стеклянные бутылки нужно держать подальш</a:t>
            </a:r>
            <a:r>
              <a:rPr lang="ru-RU" sz="1700" dirty="0" smtClean="0">
                <a:solidFill>
                  <a:schemeClr val="bg1"/>
                </a:solidFill>
              </a:rPr>
              <a:t>е</a:t>
            </a:r>
            <a:r>
              <a:rPr lang="ru-RU" sz="1700" dirty="0" smtClean="0"/>
              <a:t> от детей и младенцев. Нужно учить маленьких детей не прикасаться к разбитому стеклу.</a:t>
            </a:r>
            <a:endParaRPr lang="ru-RU" sz="17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357298"/>
            <a:ext cx="3306126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500" dirty="0" smtClean="0"/>
              <a:t>Ножи, лезвия и ножницы необходимо держать в недоступных для детей местах. Старших детей надо научить осторожному обращению с этими предметами.</a:t>
            </a:r>
          </a:p>
          <a:p>
            <a:pPr algn="ctr">
              <a:buNone/>
            </a:pPr>
            <a:r>
              <a:rPr lang="ru-RU" sz="1500" dirty="0" smtClean="0"/>
              <a:t>Можно избежать многих травм, если объяснять детям, что </a:t>
            </a:r>
            <a:r>
              <a:rPr lang="ru-RU" sz="1500" dirty="0" smtClean="0">
                <a:solidFill>
                  <a:schemeClr val="bg1"/>
                </a:solidFill>
              </a:rPr>
              <a:t>бросаться </a:t>
            </a:r>
            <a:r>
              <a:rPr lang="ru-RU" sz="1500" dirty="0" smtClean="0"/>
              <a:t>камнями и другими острыми предметами, играть с ножами или ножницами очень опасно.</a:t>
            </a:r>
          </a:p>
          <a:p>
            <a:pPr algn="ctr">
              <a:buNone/>
            </a:pPr>
            <a:r>
              <a:rPr lang="ru-RU" sz="1500" dirty="0" smtClean="0"/>
              <a:t>Острые металлические предметы, ржавые банки могут стать источником заражения ран. Таких предметов не должно быть на детских игровых площадках.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7242048" cy="50004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Падения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42910" y="571480"/>
            <a:ext cx="6858048" cy="71438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92500"/>
          </a:bodyPr>
          <a:lstStyle/>
          <a:p>
            <a:pPr lvl="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dirty="0" smtClean="0"/>
              <a:t>Падение - распространенная причина ушибов, переломов костей и серьезных травм головы. Их можно предотвратить, если: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500174"/>
            <a:ext cx="3549044" cy="43264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700" dirty="0" smtClean="0">
                <a:hlinkClick r:id="rId2" tooltip="Кашель у ребенка: причины и лечение"/>
              </a:rPr>
              <a:t> Кашель</a:t>
            </a:r>
            <a:r>
              <a:rPr lang="ru-RU" sz="1700" dirty="0" smtClean="0"/>
              <a:t>, шумное частое дыхание или невозможность издавать звуки - это признаки проблем с дыханием и, возможно, удушья, которое может привести к смерти. Следует убедиться, что с ребенком все обстоит благополучно. Если у него затруднено дыхание, нельзя исключить возможность попадания мелких предметов в дыхательные пути ребенка, даже если никто не видел, как ребенок клал что-нибудь в рот.</a:t>
            </a:r>
            <a:endParaRPr lang="ru-RU" sz="1700" dirty="0"/>
          </a:p>
        </p:txBody>
      </p:sp>
      <p:pic>
        <p:nvPicPr>
          <p:cNvPr id="9" name="Содержимое 8" descr="asm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2214554"/>
            <a:ext cx="3521075" cy="2437667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7242048" cy="50004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Удушье от малых предметов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42910" y="571480"/>
            <a:ext cx="6858048" cy="71438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85000" lnSpcReduction="10000"/>
          </a:bodyPr>
          <a:lstStyle/>
          <a:p>
            <a:pPr lvl="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dirty="0" smtClean="0"/>
              <a:t>Маленьким детям не следует давать еду с маленькими косточками или семечками. За детьми всегда нужно присматривать во время еды. Кормите ребенка измельченной пищей.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739</Words>
  <PresentationFormat>Экран (4:3)</PresentationFormat>
  <Paragraphs>64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Детский Травматизм</vt:lpstr>
      <vt:lpstr>Слайд 2</vt:lpstr>
      <vt:lpstr>Выделяют следующие виды детского травматизма:</vt:lpstr>
      <vt:lpstr>Бытовые и уличные  травмы</vt:lpstr>
      <vt:lpstr>Слайд 5</vt:lpstr>
      <vt:lpstr>Основные виды травм, которые дети могут получить дома, и их причины:</vt:lpstr>
      <vt:lpstr>Слайд 7</vt:lpstr>
      <vt:lpstr>Слайд 8</vt:lpstr>
      <vt:lpstr>Слайд 9</vt:lpstr>
      <vt:lpstr>Слайд 10</vt:lpstr>
      <vt:lpstr>Школьный травматизм</vt:lpstr>
      <vt:lpstr>Спортивные травмы</vt:lpstr>
      <vt:lpstr>Автодорожные травмы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Травматизм</dc:title>
  <dc:creator>Алина</dc:creator>
  <cp:lastModifiedBy>DELL</cp:lastModifiedBy>
  <cp:revision>30</cp:revision>
  <dcterms:created xsi:type="dcterms:W3CDTF">2016-04-22T16:23:37Z</dcterms:created>
  <dcterms:modified xsi:type="dcterms:W3CDTF">2016-05-16T10:37:41Z</dcterms:modified>
</cp:coreProperties>
</file>