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sldIdLst>
    <p:sldId id="256" r:id="rId2"/>
    <p:sldId id="257" r:id="rId3"/>
    <p:sldId id="259" r:id="rId4"/>
    <p:sldId id="260" r:id="rId5"/>
    <p:sldId id="273" r:id="rId6"/>
    <p:sldId id="258" r:id="rId7"/>
    <p:sldId id="261" r:id="rId8"/>
    <p:sldId id="262" r:id="rId9"/>
    <p:sldId id="265" r:id="rId10"/>
    <p:sldId id="266" r:id="rId11"/>
    <p:sldId id="263" r:id="rId12"/>
    <p:sldId id="264" r:id="rId13"/>
    <p:sldId id="267" r:id="rId14"/>
    <p:sldId id="268" r:id="rId15"/>
    <p:sldId id="271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B1814-7EE9-401C-809A-5BC14A6389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27E524-4244-47F0-968A-D4161CC28D02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СУИЦИДЫ</a:t>
          </a:r>
          <a:b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делятся на три группы</a:t>
          </a:r>
          <a:b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8883D9-1D08-4770-A2FA-9750092C394B}" type="parTrans" cxnId="{80BAABBC-12D7-4D28-AC32-2472C88BB668}">
      <dgm:prSet/>
      <dgm:spPr/>
      <dgm:t>
        <a:bodyPr/>
        <a:lstStyle/>
        <a:p>
          <a:endParaRPr lang="ru-RU"/>
        </a:p>
      </dgm:t>
    </dgm:pt>
    <dgm:pt modelId="{9BC3EC13-9F95-48FD-B107-02DE234151E5}" type="sibTrans" cxnId="{80BAABBC-12D7-4D28-AC32-2472C88BB668}">
      <dgm:prSet/>
      <dgm:spPr/>
      <dgm:t>
        <a:bodyPr/>
        <a:lstStyle/>
        <a:p>
          <a:endParaRPr lang="ru-RU"/>
        </a:p>
      </dgm:t>
    </dgm:pt>
    <dgm:pt modelId="{76200E1E-CF0A-45E2-8123-298E56717815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Истинный</a:t>
          </a:r>
        </a:p>
        <a:p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(когда человек действительно хочет себя убить)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6D695-9737-4B0D-9B88-057036C6454C}" type="parTrans" cxnId="{B2888949-7277-42E6-9D1A-72578DD8A917}">
      <dgm:prSet/>
      <dgm:spPr/>
      <dgm:t>
        <a:bodyPr/>
        <a:lstStyle/>
        <a:p>
          <a:endParaRPr lang="ru-RU"/>
        </a:p>
      </dgm:t>
    </dgm:pt>
    <dgm:pt modelId="{8665FDA2-FF32-4CC6-A70E-2DBD9AC4E924}" type="sibTrans" cxnId="{B2888949-7277-42E6-9D1A-72578DD8A917}">
      <dgm:prSet/>
      <dgm:spPr/>
      <dgm:t>
        <a:bodyPr/>
        <a:lstStyle/>
        <a:p>
          <a:endParaRPr lang="ru-RU"/>
        </a:p>
      </dgm:t>
    </dgm:pt>
    <dgm:pt modelId="{A48E10BE-DAAE-4153-B3F1-F8E859346AD3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Демонстративный</a:t>
          </a:r>
        </a:p>
        <a:p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самоубийство как способ привлечь внимание к своей личности)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0C7B9-A315-4B5F-9B3D-AD615531EE3B}" type="parTrans" cxnId="{E2F7933E-0827-41A2-865D-EB2C4DF5EF99}">
      <dgm:prSet/>
      <dgm:spPr/>
      <dgm:t>
        <a:bodyPr/>
        <a:lstStyle/>
        <a:p>
          <a:endParaRPr lang="ru-RU"/>
        </a:p>
      </dgm:t>
    </dgm:pt>
    <dgm:pt modelId="{A55BB316-C2CD-4526-9A84-10C812B894FB}" type="sibTrans" cxnId="{E2F7933E-0827-41A2-865D-EB2C4DF5EF99}">
      <dgm:prSet/>
      <dgm:spPr/>
      <dgm:t>
        <a:bodyPr/>
        <a:lstStyle/>
        <a:p>
          <a:endParaRPr lang="ru-RU"/>
        </a:p>
      </dgm:t>
    </dgm:pt>
    <dgm:pt modelId="{50AF3306-0BAA-48E0-9762-EAD635F8969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Аффективный </a:t>
          </a:r>
        </a:p>
        <a:p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с</a:t>
          </a:r>
        </a:p>
        <a:p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преобладанием эмоционального момента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A97D1-8686-4035-91E1-5D5ACC8B0393}" type="parTrans" cxnId="{117BB6C9-B5F9-41B9-AAB1-9B76F49AECF1}">
      <dgm:prSet/>
      <dgm:spPr/>
      <dgm:t>
        <a:bodyPr/>
        <a:lstStyle/>
        <a:p>
          <a:endParaRPr lang="ru-RU"/>
        </a:p>
      </dgm:t>
    </dgm:pt>
    <dgm:pt modelId="{95DE15D9-2C31-4D30-BBD3-8553756CBBDE}" type="sibTrans" cxnId="{117BB6C9-B5F9-41B9-AAB1-9B76F49AECF1}">
      <dgm:prSet/>
      <dgm:spPr/>
      <dgm:t>
        <a:bodyPr/>
        <a:lstStyle/>
        <a:p>
          <a:endParaRPr lang="ru-RU"/>
        </a:p>
      </dgm:t>
    </dgm:pt>
    <dgm:pt modelId="{F16083D7-67F3-434B-BF1D-072FDCA1CE9A}" type="pres">
      <dgm:prSet presAssocID="{4A4B1814-7EE9-401C-809A-5BC14A6389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0F9EDC-57D1-4481-A239-292026F914F0}" type="pres">
      <dgm:prSet presAssocID="{0527E524-4244-47F0-968A-D4161CC28D02}" presName="hierRoot1" presStyleCnt="0">
        <dgm:presLayoutVars>
          <dgm:hierBranch val="init"/>
        </dgm:presLayoutVars>
      </dgm:prSet>
      <dgm:spPr/>
    </dgm:pt>
    <dgm:pt modelId="{76BF9BCD-224D-4A72-8990-FB4060176065}" type="pres">
      <dgm:prSet presAssocID="{0527E524-4244-47F0-968A-D4161CC28D02}" presName="rootComposite1" presStyleCnt="0"/>
      <dgm:spPr/>
    </dgm:pt>
    <dgm:pt modelId="{81EAECAC-8AD2-462C-99F9-BC66FDE18918}" type="pres">
      <dgm:prSet presAssocID="{0527E524-4244-47F0-968A-D4161CC28D0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37D4C5-7034-46C8-A436-87BC2BFDE273}" type="pres">
      <dgm:prSet presAssocID="{0527E524-4244-47F0-968A-D4161CC28D0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12249E4-BE8C-4CBB-BF5B-82ECCF9E3ADA}" type="pres">
      <dgm:prSet presAssocID="{0527E524-4244-47F0-968A-D4161CC28D02}" presName="hierChild2" presStyleCnt="0"/>
      <dgm:spPr/>
    </dgm:pt>
    <dgm:pt modelId="{576DEABF-6062-4DD1-A6FF-8D4C2F4A778E}" type="pres">
      <dgm:prSet presAssocID="{0586D695-9737-4B0D-9B88-057036C6454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46490A0-97F7-4E2A-B3BE-BAFF2C642DFE}" type="pres">
      <dgm:prSet presAssocID="{76200E1E-CF0A-45E2-8123-298E56717815}" presName="hierRoot2" presStyleCnt="0">
        <dgm:presLayoutVars>
          <dgm:hierBranch val="init"/>
        </dgm:presLayoutVars>
      </dgm:prSet>
      <dgm:spPr/>
    </dgm:pt>
    <dgm:pt modelId="{02BC40D8-9590-4921-8434-3025D625B8C4}" type="pres">
      <dgm:prSet presAssocID="{76200E1E-CF0A-45E2-8123-298E56717815}" presName="rootComposite" presStyleCnt="0"/>
      <dgm:spPr/>
    </dgm:pt>
    <dgm:pt modelId="{EDCA236D-C3BB-44A6-99EA-4BB950484AF5}" type="pres">
      <dgm:prSet presAssocID="{76200E1E-CF0A-45E2-8123-298E5671781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47F904-FB3B-404C-9F3B-E125BF5A8BC2}" type="pres">
      <dgm:prSet presAssocID="{76200E1E-CF0A-45E2-8123-298E56717815}" presName="rootConnector" presStyleLbl="node2" presStyleIdx="0" presStyleCnt="3"/>
      <dgm:spPr/>
      <dgm:t>
        <a:bodyPr/>
        <a:lstStyle/>
        <a:p>
          <a:endParaRPr lang="ru-RU"/>
        </a:p>
      </dgm:t>
    </dgm:pt>
    <dgm:pt modelId="{232986E3-0445-4D55-9CFB-D907028F42C5}" type="pres">
      <dgm:prSet presAssocID="{76200E1E-CF0A-45E2-8123-298E56717815}" presName="hierChild4" presStyleCnt="0"/>
      <dgm:spPr/>
    </dgm:pt>
    <dgm:pt modelId="{27EB10A4-97A2-4076-AF06-F6061B53E532}" type="pres">
      <dgm:prSet presAssocID="{76200E1E-CF0A-45E2-8123-298E56717815}" presName="hierChild5" presStyleCnt="0"/>
      <dgm:spPr/>
    </dgm:pt>
    <dgm:pt modelId="{94F6AA08-90EC-4C4E-BB47-794154D94C18}" type="pres">
      <dgm:prSet presAssocID="{2750C7B9-A315-4B5F-9B3D-AD615531EE3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D92D081-F194-4E15-804A-59B366496C19}" type="pres">
      <dgm:prSet presAssocID="{A48E10BE-DAAE-4153-B3F1-F8E859346AD3}" presName="hierRoot2" presStyleCnt="0">
        <dgm:presLayoutVars>
          <dgm:hierBranch val="init"/>
        </dgm:presLayoutVars>
      </dgm:prSet>
      <dgm:spPr/>
    </dgm:pt>
    <dgm:pt modelId="{6518A626-8E72-4D2E-B6E2-B091B529C1A3}" type="pres">
      <dgm:prSet presAssocID="{A48E10BE-DAAE-4153-B3F1-F8E859346AD3}" presName="rootComposite" presStyleCnt="0"/>
      <dgm:spPr/>
    </dgm:pt>
    <dgm:pt modelId="{BB29E239-9894-4E83-8B0C-9E19FD580AC4}" type="pres">
      <dgm:prSet presAssocID="{A48E10BE-DAAE-4153-B3F1-F8E859346AD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006F12-6979-4064-B14B-D9E9F338338F}" type="pres">
      <dgm:prSet presAssocID="{A48E10BE-DAAE-4153-B3F1-F8E859346AD3}" presName="rootConnector" presStyleLbl="node2" presStyleIdx="1" presStyleCnt="3"/>
      <dgm:spPr/>
      <dgm:t>
        <a:bodyPr/>
        <a:lstStyle/>
        <a:p>
          <a:endParaRPr lang="ru-RU"/>
        </a:p>
      </dgm:t>
    </dgm:pt>
    <dgm:pt modelId="{0309C310-163C-455F-97AF-91DA8684C752}" type="pres">
      <dgm:prSet presAssocID="{A48E10BE-DAAE-4153-B3F1-F8E859346AD3}" presName="hierChild4" presStyleCnt="0"/>
      <dgm:spPr/>
    </dgm:pt>
    <dgm:pt modelId="{E44D5231-434F-4FF2-9084-626E9C33AAFF}" type="pres">
      <dgm:prSet presAssocID="{A48E10BE-DAAE-4153-B3F1-F8E859346AD3}" presName="hierChild5" presStyleCnt="0"/>
      <dgm:spPr/>
    </dgm:pt>
    <dgm:pt modelId="{33BDA43F-13F4-4B6B-A9C8-EC2A8A4747A6}" type="pres">
      <dgm:prSet presAssocID="{3EFA97D1-8686-4035-91E1-5D5ACC8B039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4773490-FBD2-47FC-9B43-B657A7ED4929}" type="pres">
      <dgm:prSet presAssocID="{50AF3306-0BAA-48E0-9762-EAD635F8969C}" presName="hierRoot2" presStyleCnt="0">
        <dgm:presLayoutVars>
          <dgm:hierBranch val="init"/>
        </dgm:presLayoutVars>
      </dgm:prSet>
      <dgm:spPr/>
    </dgm:pt>
    <dgm:pt modelId="{5B6808FD-A357-45A2-92D9-3CB476580B6F}" type="pres">
      <dgm:prSet presAssocID="{50AF3306-0BAA-48E0-9762-EAD635F8969C}" presName="rootComposite" presStyleCnt="0"/>
      <dgm:spPr/>
    </dgm:pt>
    <dgm:pt modelId="{5D4ACDE4-B57B-475F-BFBC-91A84398E005}" type="pres">
      <dgm:prSet presAssocID="{50AF3306-0BAA-48E0-9762-EAD635F8969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D19F12-B5A0-4CBD-BFF5-513259CAA6A3}" type="pres">
      <dgm:prSet presAssocID="{50AF3306-0BAA-48E0-9762-EAD635F8969C}" presName="rootConnector" presStyleLbl="node2" presStyleIdx="2" presStyleCnt="3"/>
      <dgm:spPr/>
      <dgm:t>
        <a:bodyPr/>
        <a:lstStyle/>
        <a:p>
          <a:endParaRPr lang="ru-RU"/>
        </a:p>
      </dgm:t>
    </dgm:pt>
    <dgm:pt modelId="{97923A30-1D2A-4BD9-B148-CC72A05412AF}" type="pres">
      <dgm:prSet presAssocID="{50AF3306-0BAA-48E0-9762-EAD635F8969C}" presName="hierChild4" presStyleCnt="0"/>
      <dgm:spPr/>
    </dgm:pt>
    <dgm:pt modelId="{91C332F7-9978-45E8-A76A-5ECD15F65B9F}" type="pres">
      <dgm:prSet presAssocID="{50AF3306-0BAA-48E0-9762-EAD635F8969C}" presName="hierChild5" presStyleCnt="0"/>
      <dgm:spPr/>
    </dgm:pt>
    <dgm:pt modelId="{47AF869E-212F-4C87-9577-80B6D548870F}" type="pres">
      <dgm:prSet presAssocID="{0527E524-4244-47F0-968A-D4161CC28D02}" presName="hierChild3" presStyleCnt="0"/>
      <dgm:spPr/>
    </dgm:pt>
  </dgm:ptLst>
  <dgm:cxnLst>
    <dgm:cxn modelId="{8ACF53B9-5436-435A-B691-3EADA96E29B7}" type="presOf" srcId="{0586D695-9737-4B0D-9B88-057036C6454C}" destId="{576DEABF-6062-4DD1-A6FF-8D4C2F4A778E}" srcOrd="0" destOrd="0" presId="urn:microsoft.com/office/officeart/2005/8/layout/orgChart1"/>
    <dgm:cxn modelId="{5D5A807D-1C25-480E-A582-3855E0F5B3C5}" type="presOf" srcId="{50AF3306-0BAA-48E0-9762-EAD635F8969C}" destId="{5D4ACDE4-B57B-475F-BFBC-91A84398E005}" srcOrd="0" destOrd="0" presId="urn:microsoft.com/office/officeart/2005/8/layout/orgChart1"/>
    <dgm:cxn modelId="{EE819994-1614-4232-A880-29A57C61D484}" type="presOf" srcId="{0527E524-4244-47F0-968A-D4161CC28D02}" destId="{6437D4C5-7034-46C8-A436-87BC2BFDE273}" srcOrd="1" destOrd="0" presId="urn:microsoft.com/office/officeart/2005/8/layout/orgChart1"/>
    <dgm:cxn modelId="{878D4711-96AF-42CB-AA85-9E0A71FAEF97}" type="presOf" srcId="{3EFA97D1-8686-4035-91E1-5D5ACC8B0393}" destId="{33BDA43F-13F4-4B6B-A9C8-EC2A8A4747A6}" srcOrd="0" destOrd="0" presId="urn:microsoft.com/office/officeart/2005/8/layout/orgChart1"/>
    <dgm:cxn modelId="{E65585B5-35FE-4275-8108-E3A3DCCFCCC4}" type="presOf" srcId="{A48E10BE-DAAE-4153-B3F1-F8E859346AD3}" destId="{37006F12-6979-4064-B14B-D9E9F338338F}" srcOrd="1" destOrd="0" presId="urn:microsoft.com/office/officeart/2005/8/layout/orgChart1"/>
    <dgm:cxn modelId="{5335F382-2AEC-4EE2-AFCE-ECB0B6DBF947}" type="presOf" srcId="{A48E10BE-DAAE-4153-B3F1-F8E859346AD3}" destId="{BB29E239-9894-4E83-8B0C-9E19FD580AC4}" srcOrd="0" destOrd="0" presId="urn:microsoft.com/office/officeart/2005/8/layout/orgChart1"/>
    <dgm:cxn modelId="{D267082F-CA10-406E-9B25-0C0E4850D1DD}" type="presOf" srcId="{76200E1E-CF0A-45E2-8123-298E56717815}" destId="{EDCA236D-C3BB-44A6-99EA-4BB950484AF5}" srcOrd="0" destOrd="0" presId="urn:microsoft.com/office/officeart/2005/8/layout/orgChart1"/>
    <dgm:cxn modelId="{D5AFD266-673C-4821-9523-0AABDDE385B8}" type="presOf" srcId="{50AF3306-0BAA-48E0-9762-EAD635F8969C}" destId="{66D19F12-B5A0-4CBD-BFF5-513259CAA6A3}" srcOrd="1" destOrd="0" presId="urn:microsoft.com/office/officeart/2005/8/layout/orgChart1"/>
    <dgm:cxn modelId="{9DD94AA3-29A1-42B3-A5E5-7C24156E44AE}" type="presOf" srcId="{0527E524-4244-47F0-968A-D4161CC28D02}" destId="{81EAECAC-8AD2-462C-99F9-BC66FDE18918}" srcOrd="0" destOrd="0" presId="urn:microsoft.com/office/officeart/2005/8/layout/orgChart1"/>
    <dgm:cxn modelId="{A75A9603-C09B-4684-8637-37C951B0D083}" type="presOf" srcId="{4A4B1814-7EE9-401C-809A-5BC14A63890D}" destId="{F16083D7-67F3-434B-BF1D-072FDCA1CE9A}" srcOrd="0" destOrd="0" presId="urn:microsoft.com/office/officeart/2005/8/layout/orgChart1"/>
    <dgm:cxn modelId="{117BB6C9-B5F9-41B9-AAB1-9B76F49AECF1}" srcId="{0527E524-4244-47F0-968A-D4161CC28D02}" destId="{50AF3306-0BAA-48E0-9762-EAD635F8969C}" srcOrd="2" destOrd="0" parTransId="{3EFA97D1-8686-4035-91E1-5D5ACC8B0393}" sibTransId="{95DE15D9-2C31-4D30-BBD3-8553756CBBDE}"/>
    <dgm:cxn modelId="{E2F7933E-0827-41A2-865D-EB2C4DF5EF99}" srcId="{0527E524-4244-47F0-968A-D4161CC28D02}" destId="{A48E10BE-DAAE-4153-B3F1-F8E859346AD3}" srcOrd="1" destOrd="0" parTransId="{2750C7B9-A315-4B5F-9B3D-AD615531EE3B}" sibTransId="{A55BB316-C2CD-4526-9A84-10C812B894FB}"/>
    <dgm:cxn modelId="{EA60AC5C-6836-48AD-AC57-79C36C03C202}" type="presOf" srcId="{2750C7B9-A315-4B5F-9B3D-AD615531EE3B}" destId="{94F6AA08-90EC-4C4E-BB47-794154D94C18}" srcOrd="0" destOrd="0" presId="urn:microsoft.com/office/officeart/2005/8/layout/orgChart1"/>
    <dgm:cxn modelId="{B2888949-7277-42E6-9D1A-72578DD8A917}" srcId="{0527E524-4244-47F0-968A-D4161CC28D02}" destId="{76200E1E-CF0A-45E2-8123-298E56717815}" srcOrd="0" destOrd="0" parTransId="{0586D695-9737-4B0D-9B88-057036C6454C}" sibTransId="{8665FDA2-FF32-4CC6-A70E-2DBD9AC4E924}"/>
    <dgm:cxn modelId="{80BAABBC-12D7-4D28-AC32-2472C88BB668}" srcId="{4A4B1814-7EE9-401C-809A-5BC14A63890D}" destId="{0527E524-4244-47F0-968A-D4161CC28D02}" srcOrd="0" destOrd="0" parTransId="{A58883D9-1D08-4770-A2FA-9750092C394B}" sibTransId="{9BC3EC13-9F95-48FD-B107-02DE234151E5}"/>
    <dgm:cxn modelId="{2B5B48FB-7EA8-4E6A-970F-B2B058CD7ABA}" type="presOf" srcId="{76200E1E-CF0A-45E2-8123-298E56717815}" destId="{0047F904-FB3B-404C-9F3B-E125BF5A8BC2}" srcOrd="1" destOrd="0" presId="urn:microsoft.com/office/officeart/2005/8/layout/orgChart1"/>
    <dgm:cxn modelId="{66F92092-93D7-4000-9713-33F448C737A2}" type="presParOf" srcId="{F16083D7-67F3-434B-BF1D-072FDCA1CE9A}" destId="{EB0F9EDC-57D1-4481-A239-292026F914F0}" srcOrd="0" destOrd="0" presId="urn:microsoft.com/office/officeart/2005/8/layout/orgChart1"/>
    <dgm:cxn modelId="{8AFCD077-C8FB-404C-90CA-E912ADC71402}" type="presParOf" srcId="{EB0F9EDC-57D1-4481-A239-292026F914F0}" destId="{76BF9BCD-224D-4A72-8990-FB4060176065}" srcOrd="0" destOrd="0" presId="urn:microsoft.com/office/officeart/2005/8/layout/orgChart1"/>
    <dgm:cxn modelId="{F0FEC4C1-B27E-4D03-A0E8-1BE9F5A347B2}" type="presParOf" srcId="{76BF9BCD-224D-4A72-8990-FB4060176065}" destId="{81EAECAC-8AD2-462C-99F9-BC66FDE18918}" srcOrd="0" destOrd="0" presId="urn:microsoft.com/office/officeart/2005/8/layout/orgChart1"/>
    <dgm:cxn modelId="{8333AF41-C677-46F1-AB72-C8B947DF81FF}" type="presParOf" srcId="{76BF9BCD-224D-4A72-8990-FB4060176065}" destId="{6437D4C5-7034-46C8-A436-87BC2BFDE273}" srcOrd="1" destOrd="0" presId="urn:microsoft.com/office/officeart/2005/8/layout/orgChart1"/>
    <dgm:cxn modelId="{83CE77F4-BDD9-4147-A260-53C4BAFBCEFC}" type="presParOf" srcId="{EB0F9EDC-57D1-4481-A239-292026F914F0}" destId="{212249E4-BE8C-4CBB-BF5B-82ECCF9E3ADA}" srcOrd="1" destOrd="0" presId="urn:microsoft.com/office/officeart/2005/8/layout/orgChart1"/>
    <dgm:cxn modelId="{E49FE6BB-0964-42FC-B48A-03D5D9A68040}" type="presParOf" srcId="{212249E4-BE8C-4CBB-BF5B-82ECCF9E3ADA}" destId="{576DEABF-6062-4DD1-A6FF-8D4C2F4A778E}" srcOrd="0" destOrd="0" presId="urn:microsoft.com/office/officeart/2005/8/layout/orgChart1"/>
    <dgm:cxn modelId="{60CDD9AE-2120-416D-9962-B5079570168D}" type="presParOf" srcId="{212249E4-BE8C-4CBB-BF5B-82ECCF9E3ADA}" destId="{146490A0-97F7-4E2A-B3BE-BAFF2C642DFE}" srcOrd="1" destOrd="0" presId="urn:microsoft.com/office/officeart/2005/8/layout/orgChart1"/>
    <dgm:cxn modelId="{6EA9C486-0F8D-4D3F-9CE9-79FEC8BBDBB8}" type="presParOf" srcId="{146490A0-97F7-4E2A-B3BE-BAFF2C642DFE}" destId="{02BC40D8-9590-4921-8434-3025D625B8C4}" srcOrd="0" destOrd="0" presId="urn:microsoft.com/office/officeart/2005/8/layout/orgChart1"/>
    <dgm:cxn modelId="{9F6D474E-0454-49CC-9D82-283187F1E020}" type="presParOf" srcId="{02BC40D8-9590-4921-8434-3025D625B8C4}" destId="{EDCA236D-C3BB-44A6-99EA-4BB950484AF5}" srcOrd="0" destOrd="0" presId="urn:microsoft.com/office/officeart/2005/8/layout/orgChart1"/>
    <dgm:cxn modelId="{F409989F-7B52-4520-BBCD-97F5CC09E898}" type="presParOf" srcId="{02BC40D8-9590-4921-8434-3025D625B8C4}" destId="{0047F904-FB3B-404C-9F3B-E125BF5A8BC2}" srcOrd="1" destOrd="0" presId="urn:microsoft.com/office/officeart/2005/8/layout/orgChart1"/>
    <dgm:cxn modelId="{6C524A07-0397-4908-9024-0C1A563AB029}" type="presParOf" srcId="{146490A0-97F7-4E2A-B3BE-BAFF2C642DFE}" destId="{232986E3-0445-4D55-9CFB-D907028F42C5}" srcOrd="1" destOrd="0" presId="urn:microsoft.com/office/officeart/2005/8/layout/orgChart1"/>
    <dgm:cxn modelId="{4388A5C6-A983-4058-B1F3-2C82F0DAF4E4}" type="presParOf" srcId="{146490A0-97F7-4E2A-B3BE-BAFF2C642DFE}" destId="{27EB10A4-97A2-4076-AF06-F6061B53E532}" srcOrd="2" destOrd="0" presId="urn:microsoft.com/office/officeart/2005/8/layout/orgChart1"/>
    <dgm:cxn modelId="{9BEB07E1-F2D7-4D0B-9F0C-E03169248501}" type="presParOf" srcId="{212249E4-BE8C-4CBB-BF5B-82ECCF9E3ADA}" destId="{94F6AA08-90EC-4C4E-BB47-794154D94C18}" srcOrd="2" destOrd="0" presId="urn:microsoft.com/office/officeart/2005/8/layout/orgChart1"/>
    <dgm:cxn modelId="{3727FC30-F1D7-4423-8D02-05F2C3C7BC40}" type="presParOf" srcId="{212249E4-BE8C-4CBB-BF5B-82ECCF9E3ADA}" destId="{6D92D081-F194-4E15-804A-59B366496C19}" srcOrd="3" destOrd="0" presId="urn:microsoft.com/office/officeart/2005/8/layout/orgChart1"/>
    <dgm:cxn modelId="{EFA00683-CDF3-4B85-9583-64554C378B61}" type="presParOf" srcId="{6D92D081-F194-4E15-804A-59B366496C19}" destId="{6518A626-8E72-4D2E-B6E2-B091B529C1A3}" srcOrd="0" destOrd="0" presId="urn:microsoft.com/office/officeart/2005/8/layout/orgChart1"/>
    <dgm:cxn modelId="{C7C1EFDF-8AE9-4AA2-B1F7-AA408ACCD9B3}" type="presParOf" srcId="{6518A626-8E72-4D2E-B6E2-B091B529C1A3}" destId="{BB29E239-9894-4E83-8B0C-9E19FD580AC4}" srcOrd="0" destOrd="0" presId="urn:microsoft.com/office/officeart/2005/8/layout/orgChart1"/>
    <dgm:cxn modelId="{6DF3D4F5-55CC-432C-896D-CE1352752E1A}" type="presParOf" srcId="{6518A626-8E72-4D2E-B6E2-B091B529C1A3}" destId="{37006F12-6979-4064-B14B-D9E9F338338F}" srcOrd="1" destOrd="0" presId="urn:microsoft.com/office/officeart/2005/8/layout/orgChart1"/>
    <dgm:cxn modelId="{2DF0F7F6-2ADB-4C04-AA30-4174FBAF6AAE}" type="presParOf" srcId="{6D92D081-F194-4E15-804A-59B366496C19}" destId="{0309C310-163C-455F-97AF-91DA8684C752}" srcOrd="1" destOrd="0" presId="urn:microsoft.com/office/officeart/2005/8/layout/orgChart1"/>
    <dgm:cxn modelId="{64BD1A45-38B2-4B16-89B4-FEDC43BEDDFF}" type="presParOf" srcId="{6D92D081-F194-4E15-804A-59B366496C19}" destId="{E44D5231-434F-4FF2-9084-626E9C33AAFF}" srcOrd="2" destOrd="0" presId="urn:microsoft.com/office/officeart/2005/8/layout/orgChart1"/>
    <dgm:cxn modelId="{39D22D41-E558-44D7-8018-DB7C0A0DAF2E}" type="presParOf" srcId="{212249E4-BE8C-4CBB-BF5B-82ECCF9E3ADA}" destId="{33BDA43F-13F4-4B6B-A9C8-EC2A8A4747A6}" srcOrd="4" destOrd="0" presId="urn:microsoft.com/office/officeart/2005/8/layout/orgChart1"/>
    <dgm:cxn modelId="{3AB7C93B-1989-493A-B724-5CAF1B584BAE}" type="presParOf" srcId="{212249E4-BE8C-4CBB-BF5B-82ECCF9E3ADA}" destId="{84773490-FBD2-47FC-9B43-B657A7ED4929}" srcOrd="5" destOrd="0" presId="urn:microsoft.com/office/officeart/2005/8/layout/orgChart1"/>
    <dgm:cxn modelId="{15B5EDFA-D264-49EF-819B-01396B7FECA1}" type="presParOf" srcId="{84773490-FBD2-47FC-9B43-B657A7ED4929}" destId="{5B6808FD-A357-45A2-92D9-3CB476580B6F}" srcOrd="0" destOrd="0" presId="urn:microsoft.com/office/officeart/2005/8/layout/orgChart1"/>
    <dgm:cxn modelId="{BFD6940E-3B5F-420C-8717-CD61368B20BB}" type="presParOf" srcId="{5B6808FD-A357-45A2-92D9-3CB476580B6F}" destId="{5D4ACDE4-B57B-475F-BFBC-91A84398E005}" srcOrd="0" destOrd="0" presId="urn:microsoft.com/office/officeart/2005/8/layout/orgChart1"/>
    <dgm:cxn modelId="{5117F504-EDDC-4D85-91AD-E1CBEBA67043}" type="presParOf" srcId="{5B6808FD-A357-45A2-92D9-3CB476580B6F}" destId="{66D19F12-B5A0-4CBD-BFF5-513259CAA6A3}" srcOrd="1" destOrd="0" presId="urn:microsoft.com/office/officeart/2005/8/layout/orgChart1"/>
    <dgm:cxn modelId="{39C5C972-5C1A-4298-A164-F6668ACAC6DD}" type="presParOf" srcId="{84773490-FBD2-47FC-9B43-B657A7ED4929}" destId="{97923A30-1D2A-4BD9-B148-CC72A05412AF}" srcOrd="1" destOrd="0" presId="urn:microsoft.com/office/officeart/2005/8/layout/orgChart1"/>
    <dgm:cxn modelId="{D5C0A9E1-9501-44A8-9F8E-1EE0D142CFCB}" type="presParOf" srcId="{84773490-FBD2-47FC-9B43-B657A7ED4929}" destId="{91C332F7-9978-45E8-A76A-5ECD15F65B9F}" srcOrd="2" destOrd="0" presId="urn:microsoft.com/office/officeart/2005/8/layout/orgChart1"/>
    <dgm:cxn modelId="{C30629C4-AD94-4EBA-B8A0-6FB4E27782B9}" type="presParOf" srcId="{EB0F9EDC-57D1-4481-A239-292026F914F0}" destId="{47AF869E-212F-4C87-9577-80B6D54887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DA43F-13F4-4B6B-A9C8-EC2A8A4747A6}">
      <dsp:nvSpPr>
        <dsp:cNvPr id="0" name=""/>
        <dsp:cNvSpPr/>
      </dsp:nvSpPr>
      <dsp:spPr>
        <a:xfrm>
          <a:off x="5197475" y="1368638"/>
          <a:ext cx="3308758" cy="57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23"/>
              </a:lnTo>
              <a:lnTo>
                <a:pt x="3308758" y="287123"/>
              </a:lnTo>
              <a:lnTo>
                <a:pt x="3308758" y="5742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6AA08-90EC-4C4E-BB47-794154D94C18}">
      <dsp:nvSpPr>
        <dsp:cNvPr id="0" name=""/>
        <dsp:cNvSpPr/>
      </dsp:nvSpPr>
      <dsp:spPr>
        <a:xfrm>
          <a:off x="5151754" y="1368638"/>
          <a:ext cx="91440" cy="574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2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DEABF-6062-4DD1-A6FF-8D4C2F4A778E}">
      <dsp:nvSpPr>
        <dsp:cNvPr id="0" name=""/>
        <dsp:cNvSpPr/>
      </dsp:nvSpPr>
      <dsp:spPr>
        <a:xfrm>
          <a:off x="1888716" y="1368638"/>
          <a:ext cx="3308758" cy="574247"/>
        </a:xfrm>
        <a:custGeom>
          <a:avLst/>
          <a:gdLst/>
          <a:ahLst/>
          <a:cxnLst/>
          <a:rect l="0" t="0" r="0" b="0"/>
          <a:pathLst>
            <a:path>
              <a:moveTo>
                <a:pt x="3308758" y="0"/>
              </a:moveTo>
              <a:lnTo>
                <a:pt x="3308758" y="287123"/>
              </a:lnTo>
              <a:lnTo>
                <a:pt x="0" y="287123"/>
              </a:lnTo>
              <a:lnTo>
                <a:pt x="0" y="5742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AECAC-8AD2-462C-99F9-BC66FDE18918}">
      <dsp:nvSpPr>
        <dsp:cNvPr id="0" name=""/>
        <dsp:cNvSpPr/>
      </dsp:nvSpPr>
      <dsp:spPr>
        <a:xfrm>
          <a:off x="3830219" y="1383"/>
          <a:ext cx="2734511" cy="1367255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СУИЦИДЫ</a:t>
          </a:r>
          <a:b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делятся на три группы</a:t>
          </a:r>
          <a:b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0219" y="1383"/>
        <a:ext cx="2734511" cy="1367255"/>
      </dsp:txXfrm>
    </dsp:sp>
    <dsp:sp modelId="{EDCA236D-C3BB-44A6-99EA-4BB950484AF5}">
      <dsp:nvSpPr>
        <dsp:cNvPr id="0" name=""/>
        <dsp:cNvSpPr/>
      </dsp:nvSpPr>
      <dsp:spPr>
        <a:xfrm>
          <a:off x="521460" y="1942886"/>
          <a:ext cx="2734511" cy="1367255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Истинный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(когда человек действительно хочет себя убить)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460" y="1942886"/>
        <a:ext cx="2734511" cy="1367255"/>
      </dsp:txXfrm>
    </dsp:sp>
    <dsp:sp modelId="{BB29E239-9894-4E83-8B0C-9E19FD580AC4}">
      <dsp:nvSpPr>
        <dsp:cNvPr id="0" name=""/>
        <dsp:cNvSpPr/>
      </dsp:nvSpPr>
      <dsp:spPr>
        <a:xfrm>
          <a:off x="3830219" y="1942886"/>
          <a:ext cx="2734511" cy="1367255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Демонстративный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самоубийство как способ привлечь внимание к своей личности)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0219" y="1942886"/>
        <a:ext cx="2734511" cy="1367255"/>
      </dsp:txXfrm>
    </dsp:sp>
    <dsp:sp modelId="{5D4ACDE4-B57B-475F-BFBC-91A84398E005}">
      <dsp:nvSpPr>
        <dsp:cNvPr id="0" name=""/>
        <dsp:cNvSpPr/>
      </dsp:nvSpPr>
      <dsp:spPr>
        <a:xfrm>
          <a:off x="7138978" y="1942886"/>
          <a:ext cx="2734511" cy="1367255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Аффективный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преобладанием эмоционального момента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38978" y="1942886"/>
        <a:ext cx="2734511" cy="1367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668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2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82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550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4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82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8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9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0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4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9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1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3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8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092C3F-4A2E-4D1F-913F-F5CC6B145B5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50FE70-4DB6-41F3-86A2-53FCC2EFA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6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Профилактика суицидального  поведения среди несовершеннолетних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927" y="472045"/>
            <a:ext cx="10396882" cy="1151965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находится в зоне повышенного суицидального риска: </a:t>
            </a:r>
            <a:b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2672" y="1065868"/>
            <a:ext cx="10394707" cy="4361155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депрессивные подростки;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подростки, злоупотребляющие алкоголем и наркотиками;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подростки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которые либо совершали суицидальную попытку, либо были свидетелями того, как совершил суицид кто-то из членов семьи;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одаренные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подростки;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подростки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плохой успеваемостью в школе;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беременные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подростки, жертвы насилия.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6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8293" y="483978"/>
            <a:ext cx="10394707" cy="3672386"/>
          </a:xfrm>
        </p:spPr>
        <p:txBody>
          <a:bodyPr>
            <a:normAutofit fontScale="25000" lnSpcReduction="20000"/>
          </a:bodyPr>
          <a:lstStyle/>
          <a:p>
            <a:pPr marL="285750" marR="95250" indent="-285750">
              <a:spcBef>
                <a:spcPts val="0"/>
              </a:spcBef>
            </a:pPr>
            <a:endParaRPr lang="ru-RU" sz="7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marR="95250" indent="-285750">
              <a:spcBef>
                <a:spcPts val="0"/>
              </a:spcBef>
            </a:pPr>
            <a:endParaRPr lang="ru-RU" sz="7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marR="95250" indent="-285750">
              <a:spcBef>
                <a:spcPts val="0"/>
              </a:spcBef>
            </a:pPr>
            <a:endParaRPr lang="ru-RU" sz="7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marR="95250" indent="-285750">
              <a:spcBef>
                <a:spcPts val="0"/>
              </a:spcBef>
            </a:pPr>
            <a:endParaRPr lang="ru-RU" sz="7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marR="95250" indent="-285750">
              <a:spcBef>
                <a:spcPts val="0"/>
              </a:spcBef>
            </a:pPr>
            <a:endParaRPr lang="ru-RU" sz="7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marR="95250" indent="-285750">
              <a:spcBef>
                <a:spcPts val="0"/>
              </a:spcBef>
            </a:pPr>
            <a:endParaRPr lang="ru-RU" sz="7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95250" indent="0" algn="ctr"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Поведенческие признаки суицидального поведения</a:t>
            </a:r>
          </a:p>
          <a:p>
            <a:pPr marL="285750" marR="95250" indent="-285750">
              <a:spcBef>
                <a:spcPts val="0"/>
              </a:spcBef>
            </a:pPr>
            <a:endParaRPr lang="ru-RU" sz="7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marR="95250" indent="-285750">
              <a:spcBef>
                <a:spcPts val="0"/>
              </a:spcBef>
            </a:pPr>
            <a:endParaRPr lang="ru-RU" sz="7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Питание</a:t>
            </a: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Сон. </a:t>
            </a: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Школа. </a:t>
            </a: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Внешний вид. </a:t>
            </a: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Активность. </a:t>
            </a: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Стремление к уединению. 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Тяжелая утрата. </a:t>
            </a: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Раздача ценных вещей. 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Приведение дел в порядок. </a:t>
            </a: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Агрессия, бунт и неповиновение. </a:t>
            </a: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Саморазрушающее</a:t>
            </a: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рискованное поведение. </a:t>
            </a:r>
          </a:p>
          <a:p>
            <a:pPr marL="285750" marR="95250" indent="-285750">
              <a:spcBef>
                <a:spcPts val="0"/>
              </a:spcBef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Потеря самоуважения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676" y="341415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Вербальные признаки суицидального поведения</a:t>
            </a:r>
            <a:b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5800" y="1591294"/>
            <a:ext cx="10394707" cy="41919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"Я решил покончить с собой". </a:t>
            </a:r>
            <a:b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- "Надоело. Сколько можно! Сыт по горло!"</a:t>
            </a:r>
            <a:b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- "Лучше умереть!"</a:t>
            </a:r>
            <a:b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- "Пожил и хватит!" </a:t>
            </a:r>
            <a:b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- "Ненавижу всех и всё!"</a:t>
            </a:r>
            <a:b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- "Ненавижу свою жизнь!" </a:t>
            </a:r>
            <a:b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- "Единственный выход умереть!"</a:t>
            </a:r>
            <a:b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- "Больше ты меня не увидишь!" </a:t>
            </a:r>
            <a:b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- "Ты веришь в переселение душ? – «Когда-нибудь, может, и я вернусь в этот мир!" </a:t>
            </a:r>
            <a:b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- "Если мы больше не увидимся, спасибо за всё!" 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051" y="377040"/>
            <a:ext cx="10396882" cy="1131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родителям вести себя с суицидальным подростком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5190797"/>
              </p:ext>
            </p:extLst>
          </p:nvPr>
        </p:nvGraphicFramePr>
        <p:xfrm>
          <a:off x="662049" y="1187533"/>
          <a:ext cx="10394949" cy="49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/>
                <a:gridCol w="3464983"/>
                <a:gridCol w="3464983"/>
              </a:tblGrid>
              <a:tr h="400460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Если Вы слышите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Обязательно скажите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Запрещено говорить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37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Ненавижу всех…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Чувствую, что что-то происходит. Давай поговорим об этом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Когда я был в твоем возрасте…да ты просто несешь чушь!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007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безнадежно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бессмысленно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Чувствую, что ты подавлен. Иногда мы все так чувствуем себя. Давай обсудим, какие у нас проблемы, как их можно разрешить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Подумай о тех, кому хуже, чем тебе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8691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 было бы лучше без меня!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 много значишь для меня, для нас. Меня беспокоит твое настроение. Поговорим об этом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говори глупостей. Поговорим о другом.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37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не понимаете меня!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Расскажи мне, что ты чувствуешь. Я действительно хочу тебя понять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уж мне тебя понять!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37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совершил ужасный поступок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чувствую, что ты ощущаешь вину. Давай поговорим об этом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что ты теперь хочешь? Выкладывай немедленно!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37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меня никогда ничего не получается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меня никогда ничего не получается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получается – значит, не старался!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0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27" y="37704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 по профилактике суицида среди подростков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3621216"/>
              </p:ext>
            </p:extLst>
          </p:nvPr>
        </p:nvGraphicFramePr>
        <p:xfrm>
          <a:off x="273133" y="1555670"/>
          <a:ext cx="10913424" cy="4773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0689"/>
                <a:gridCol w="5632735"/>
              </a:tblGrid>
              <a:tr h="26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НЕЛЬЗЯ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</a:tr>
              <a:tr h="578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Стыдить, ругать ребенка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его намерения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Поддержите ребенка, проявите эмпатию, помогите разобраться в причинах суицидальных мыслей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</a:tr>
              <a:tr h="461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Недооценивать вероятность суицида, даже если ребенок внешне легко обсуждает свои намерения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всесторонне оценивать степень риска суицида. Обратите внимание, не изменилось ли поведение ребенка в последнее время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Предлагать неоправданные утешения, общие фразы, банальные решения, не учитывающие конкретную жизненную ситуацию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Проявите заинтересованность, отзывчивость, любовь и заботу. Дайте понять ребенку, что вы его слышите. Помогите выяснить, что конкретно может помочь в создавшейся ситуации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</a:tr>
              <a:tr h="479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Оставлять ребенка одного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 ситуации риска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оставляйте ребенка одного, привлеките других близких, друзей. Покажите ребенку, что окружающие заботятся о нем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</a:tr>
              <a:tr h="79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Чрезмерно контролировать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ограничивать ребенка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Будьте для ребенка поддержкой и опорой, что поможет справиться с возникшими трудностями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79" marR="462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9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676" y="270163"/>
            <a:ext cx="10396882" cy="120237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советы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родителей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профилактике подростковых суицидов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8298" y="1837765"/>
            <a:ext cx="10394707" cy="3311189"/>
          </a:xfrm>
        </p:spPr>
        <p:txBody>
          <a:bodyPr>
            <a:normAutofit fontScale="25000" lnSpcReduction="20000"/>
          </a:bodyPr>
          <a:lstStyle/>
          <a:p>
            <a:pPr marL="0" marR="9525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R="552450">
              <a:spcBef>
                <a:spcPts val="600"/>
              </a:spcBef>
              <a:spcAft>
                <a:spcPts val="600"/>
              </a:spcAft>
            </a:pPr>
            <a:r>
              <a:rPr lang="ru-RU" sz="5600" b="1" dirty="0" smtClean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Открыто </a:t>
            </a: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обсуждайте семейные и внутренние проблемы детей. </a:t>
            </a:r>
            <a:endParaRPr lang="ru-RU" sz="5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52450">
              <a:spcBef>
                <a:spcPts val="600"/>
              </a:spcBef>
              <a:spcAft>
                <a:spcPts val="600"/>
              </a:spcAft>
            </a:pPr>
            <a:r>
              <a:rPr lang="ru-RU" sz="5600" b="1" dirty="0" smtClean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Помогайте своим детям строить реальные цели в жизни и стремиться к ним. </a:t>
            </a:r>
            <a:endParaRPr lang="ru-RU" sz="5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52450">
              <a:spcBef>
                <a:spcPts val="600"/>
              </a:spcBef>
              <a:spcAft>
                <a:spcPts val="600"/>
              </a:spcAft>
            </a:pPr>
            <a:r>
              <a:rPr lang="ru-RU" sz="5600" b="1" dirty="0" smtClean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Обязательно содействуйте в преодолении препятствий. </a:t>
            </a:r>
            <a:endParaRPr lang="ru-RU" sz="5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52450">
              <a:spcBef>
                <a:spcPts val="600"/>
              </a:spcBef>
              <a:spcAft>
                <a:spcPts val="600"/>
              </a:spcAft>
            </a:pPr>
            <a:r>
              <a:rPr lang="ru-RU" sz="5600" b="1" dirty="0" smtClean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Любые стоящие положительные начинания молодых людей одобряйте словом и делом. </a:t>
            </a:r>
            <a:endParaRPr lang="ru-RU" sz="5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52450">
              <a:spcBef>
                <a:spcPts val="600"/>
              </a:spcBef>
              <a:spcAft>
                <a:spcPts val="600"/>
              </a:spcAft>
            </a:pPr>
            <a:r>
              <a:rPr lang="ru-RU" sz="5600" b="1" dirty="0" smtClean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 при каких обстоятельствах не применяйте физические наказания. </a:t>
            </a:r>
            <a:endParaRPr lang="ru-RU" sz="5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52450">
              <a:spcBef>
                <a:spcPts val="600"/>
              </a:spcBef>
              <a:spcAft>
                <a:spcPts val="600"/>
              </a:spcAft>
            </a:pPr>
            <a:r>
              <a:rPr lang="ru-RU" sz="5600" b="1" dirty="0" smtClean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Больше любите своих подрастающих детей, будьте внимательными и, что особенно важно, </a:t>
            </a:r>
            <a:r>
              <a:rPr lang="ru-RU" sz="5600" b="1" dirty="0" smtClean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деликатными </a:t>
            </a: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ними. </a:t>
            </a:r>
            <a:endParaRPr lang="ru-RU" sz="5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95250">
              <a:spcBef>
                <a:spcPts val="600"/>
              </a:spcBef>
              <a:spcAft>
                <a:spcPts val="600"/>
              </a:spcAft>
            </a:pP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заботливого, любящего человека, находящегося рядом в трудную минуту, зависит многое. Он может спасти потенциальному </a:t>
            </a:r>
            <a:r>
              <a:rPr lang="ru-RU" sz="5600" b="1" dirty="0" err="1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суициденту</a:t>
            </a: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жизнь.</a:t>
            </a:r>
            <a:endParaRPr lang="ru-RU" sz="5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95250">
              <a:spcBef>
                <a:spcPts val="600"/>
              </a:spcBef>
              <a:spcAft>
                <a:spcPts val="600"/>
              </a:spcAft>
            </a:pP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Самое главное, надо научиться принимать своих детей такими, какие они есть. </a:t>
            </a:r>
          </a:p>
          <a:p>
            <a:pPr marR="95250">
              <a:spcBef>
                <a:spcPts val="600"/>
              </a:spcBef>
              <a:spcAft>
                <a:spcPts val="600"/>
              </a:spcAft>
            </a:pPr>
            <a:r>
              <a:rPr lang="ru-RU" sz="5600" b="1" dirty="0">
                <a:solidFill>
                  <a:srgbClr val="46445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Поэтому  совет родителям прост и доступен: "Любите своих детей, будьте искренне и честны в своём отношении к своим детям и к самим себе".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429" y="270164"/>
            <a:ext cx="10396882" cy="6917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самооценки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2678" y="970866"/>
            <a:ext cx="10394707" cy="477679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старайтесь подчеркивать все хорошее и успешное, что присуще вашему ребенку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Ощущение успешности, достижения в чем-то, в том числе прошлые успехи улучшают состояние, повышают уверенность в себе и укрепляют веру в будущее.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следует оказывать постоянное давление на подростка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молодого человека и предъявлять чрезмерные требования в отношении еще лучших результатов (в учебе, в жизни и т.д.)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недостаточно только говорить или думать, что они любят своих детей, им следует их действительно любить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Существует большое различие между тем, когда ты чувствуешь, что тебя любят, и тем, когда тебе только часто повторяют, что тебя любят.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важно принимать такими, какие они есть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Более того, их нужно любить такими, какие они есть. Они должны чувствовать, что их любят не за хорошее поведение и успехи, а потому, что они дети своих родителей.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Поддерживайте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самостоятельные устремления ребенка. Не судите его слишком строго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Вообще стремитесь поменьше оценивать. Самостоятельность и собственные умения — эти строительный материал для повышения самооценки.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Самооценка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многом зависит от физического развития, навыков общения среди сверстников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Поощряйте занятия спортом, успехи среди друзей. В конце концов, рано или поздно подросток или молодой человек должен стать независимым от своей семьи и окружающих сверстников, наладить отношения с противоположным полом, подготовить себя к самостоятельной жизни, выработать собственную осмысленную жизненную позицию. В этих начинаниях ему необходима тактичная и умная поддержка.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ПОЛЕЗНО ЗНАТЬ!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540882"/>
            <a:ext cx="10394707" cy="3886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Экстренная психологическая помощь в России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детей, подростков и их родителей: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8-800-2000-122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1426" y="840237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5636" y="277092"/>
            <a:ext cx="10664871" cy="5097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подростковом возрасте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основных новообразований личности особо значимы: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нравственного сознания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самосознания,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самоотношения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интенсивного формирования мировоззрения, системы оценочных суждений, нравственной сферы личности растущего человека. В преобладающей степени эти процессы обусловлены как внутрисемейной, так и социальной ситуацией развития (причем не только ближайшим социальным окружением подростка, но и глобальной социокультурной ситуацией развития общества в целом).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9382" y="138545"/>
            <a:ext cx="10831125" cy="54448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подростков: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созревание и неравномерное физиологическое развитие,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обусловливающие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неустойчивость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резкие колебания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социальной ситуации развития: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 от зависимого детства к потенциально самостоятельной и ответственной взрослости;</a:t>
            </a:r>
          </a:p>
          <a:p>
            <a:pPr marL="0" lvl="0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ведущей деятельности: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учебную деятельность вытесняет интимно-личностное общение со сверстниками;</a:t>
            </a:r>
          </a:p>
          <a:p>
            <a:pPr marL="0" lvl="0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и утверждение своего «Я»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поиск собственного места в системе человеческих взаимоотношений;</a:t>
            </a:r>
          </a:p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себя через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противопоставление миру взрослых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через чувство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к миру сверстников.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помогает подростку найти собственные ценности и нормы, сформировать свое представление об окружающем его мире;</a:t>
            </a:r>
          </a:p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«чувства взрослости»,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желание подростка признания своей «взрослости» стремление разорвать эмоциональную зависимость от родителей.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64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0531" y="277092"/>
            <a:ext cx="10747998" cy="513905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 подростков: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расцветом интеллектуальных и физических сил и жестким лимитом времени, финансово-экономических возможностей для удовлетворения возросших потребностей;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установкой на личное благополучие и неосознанностью ценности собственной жизни, что приводит к неоправданному риску;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достаточно четко осознанными желаниями и стремлениями и недостаточно развитой волей и силой характера, необходимыми для их достижения;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осознанием собственных идеалов и жизненных планов и их социальной абстрактностью;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желанием быстрее освободиться от родительской опеки и трудностями социальной и психологической адаптации к условиям самостоятельной жизни;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развитым эгоцентризмом среди родных и близких, с одной стороны, и повышенным конформизмом в группе сверстников, с другой;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стремлением самим сделать свой выбор и отсутствием желания нести ответственность за его последствия.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04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3925" y="935240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Самоубийство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последний шаг, к которому привели множество причин, и каждая причина, в свою очередь, является следствием бесчисленного множества других причин,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англ. самоубийство) — следствие болезненного и мучительного духовного и психологического кризиса, сильного внутреннего конфликта, ведущих к сужению сознания, потере смысла страданий и всей жизни.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8744271"/>
              </p:ext>
            </p:extLst>
          </p:nvPr>
        </p:nvGraphicFramePr>
        <p:xfrm>
          <a:off x="709551" y="2028124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0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0089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суицидального поведения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699220"/>
            <a:ext cx="10394707" cy="3311189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обида, чувство одиночества, отчужденности и непонимания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действительная или мнимая утрата любви родителей, неразделенное чувство и ревность;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переживания по поводу смерти, развода или ухода родителей из семьи;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чувства вины, стыда, оскорбленного самолюбия, самообвинения;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страх позора, насмешек или унижения;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любовные неудачи, сексуальные эксцессы, беременность;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чувство мести, злобы, протеста, угроза или вымогательство;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желание привлечь к себе внимание, вызвать сочувствие, избежать неприятных последствий, уйти от трудной ситуации;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страх наказания, нежелание извиниться;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сочувствие или подражание товарищам, героям книг или фильмов, публикаций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83" y="242455"/>
            <a:ext cx="10396882" cy="9213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мотивов суицидального поведения: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0158" y="1163782"/>
            <a:ext cx="10991406" cy="4350327"/>
          </a:xfrm>
        </p:spPr>
        <p:txBody>
          <a:bodyPr>
            <a:normAutofit fontScale="92500" lnSpcReduction="10000"/>
          </a:bodyPr>
          <a:lstStyle/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Призыв»-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привлечь внимание окружающих, получить от них помощь и поддержку.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«Протест»-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свой гнев, наказать окружающих, чаще совершаются на фоне межличностного конфликта, попытки носят импульсивный характер.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«Избегание»-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ситуации беспомощности, безысходности на фоне крайне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«Самонаказание»-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 совершат под влиянием стыда, вины, ненависти к себе.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«Отказ»-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лежит стремление умереть.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6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3641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Причины суицидов среди детей: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650670"/>
            <a:ext cx="10394707" cy="372391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дисгармония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семье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несформированное понимание смерти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отсутствие идеологии в обществе</a:t>
            </a: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саморазрушающее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поведение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ранняя половая жизнь, приводящая к разочарованиям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депрессия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7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243</TotalTime>
  <Words>1403</Words>
  <Application>Microsoft Office PowerPoint</Application>
  <PresentationFormat>Произвольный</PresentationFormat>
  <Paragraphs>160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Главное мероприятие</vt:lpstr>
      <vt:lpstr>Профилактика суицидального  поведения среди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СУИЦИД (от англ. самоубийство) — следствие болезненного и мучительного духовного и психологического кризиса, сильного внутреннего конфликта, ведущих к сужению сознания, потере смысла страданий и всей жизни.  </vt:lpstr>
      <vt:lpstr>Мотивы суицидального поведения </vt:lpstr>
      <vt:lpstr>5 ведущих мотивов суицидального поведения: </vt:lpstr>
      <vt:lpstr>Причины суицидов среди детей:</vt:lpstr>
      <vt:lpstr>Кто находится в зоне повышенного суицидального риска:  </vt:lpstr>
      <vt:lpstr>Презентация PowerPoint</vt:lpstr>
      <vt:lpstr>Вербальные признаки суицидального поведения </vt:lpstr>
      <vt:lpstr>Как родителям вести себя с суицидальным подростком </vt:lpstr>
      <vt:lpstr>Памятка для родителей по профилактике суицида среди подростков </vt:lpstr>
      <vt:lpstr>советы для родителей  по профилактике подростковых суицидов</vt:lpstr>
      <vt:lpstr>Повышение самооценки</vt:lpstr>
      <vt:lpstr>ЭТО ПОЛЕЗНО ЗНАТЬ!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суицидального  поведения среди несовершеннолетних</dc:title>
  <dc:creator>user</dc:creator>
  <cp:lastModifiedBy>Дмитрий Каленюк</cp:lastModifiedBy>
  <cp:revision>28</cp:revision>
  <dcterms:created xsi:type="dcterms:W3CDTF">2019-03-13T05:51:34Z</dcterms:created>
  <dcterms:modified xsi:type="dcterms:W3CDTF">2019-03-13T19:48:36Z</dcterms:modified>
</cp:coreProperties>
</file>